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7" r:id="rId4"/>
    <p:sldId id="259" r:id="rId5"/>
    <p:sldId id="262" r:id="rId6"/>
    <p:sldId id="263" r:id="rId7"/>
    <p:sldId id="264" r:id="rId8"/>
    <p:sldId id="266" r:id="rId9"/>
    <p:sldId id="268" r:id="rId10"/>
    <p:sldId id="276" r:id="rId11"/>
    <p:sldId id="277" r:id="rId12"/>
    <p:sldId id="278" r:id="rId13"/>
    <p:sldId id="279" r:id="rId14"/>
    <p:sldId id="291" r:id="rId15"/>
    <p:sldId id="269" r:id="rId16"/>
    <p:sldId id="270" r:id="rId17"/>
    <p:sldId id="282" r:id="rId18"/>
    <p:sldId id="283" r:id="rId19"/>
    <p:sldId id="271" r:id="rId20"/>
    <p:sldId id="272" r:id="rId21"/>
    <p:sldId id="273" r:id="rId22"/>
    <p:sldId id="274" r:id="rId23"/>
    <p:sldId id="275" r:id="rId24"/>
    <p:sldId id="280" r:id="rId25"/>
    <p:sldId id="281" r:id="rId26"/>
    <p:sldId id="284" r:id="rId27"/>
    <p:sldId id="285" r:id="rId28"/>
    <p:sldId id="287" r:id="rId29"/>
    <p:sldId id="288" r:id="rId30"/>
    <p:sldId id="289" r:id="rId31"/>
    <p:sldId id="290" r:id="rId32"/>
    <p:sldId id="29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0FE"/>
    <a:srgbClr val="65482B"/>
    <a:srgbClr val="C75806"/>
    <a:srgbClr val="000000"/>
    <a:srgbClr val="00499F"/>
    <a:srgbClr val="0CC1E0"/>
    <a:srgbClr val="FFFFFF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9B3B7-B21F-69ED-B749-FDA74B4408D5}" v="273" dt="2023-02-22T04:41:15.892"/>
    <p1510:client id="{80F7F0B4-BA2F-81D0-CBBD-4F5168422D87}" v="812" dt="2023-02-20T01:40:03.448"/>
    <p1510:client id="{8EDB45CE-7D19-593C-4A35-2C60976E3F8A}" v="432" dt="2023-02-22T04:02:24.430"/>
    <p1510:client id="{9226FBC7-7BBE-5A50-F602-C629466CF22A}" v="811" dt="2023-02-23T13:39:55.228"/>
    <p1510:client id="{A4B686AD-9415-5F2A-9650-D656793F550D}" v="4" dt="2023-02-18T21:04:51.711"/>
    <p1510:client id="{AFE6EDB5-9664-C060-AE70-C2F60B22A63F}" v="722" dt="2023-02-19T03:19:27.160"/>
    <p1510:client id="{D6BF7010-5952-49A0-B50F-8001AB42A0CA}" v="1659" dt="2023-02-18T20:59:46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FEE0FE8-1781-46B0-8D47-1072CAA9C95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3141663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13175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84888" y="1268413"/>
            <a:ext cx="1871662" cy="5472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5464175" cy="5472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4236D-F3C9-4861-89FF-95C54472DD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06930-1CB3-4AA7-8FF4-33D66578CA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4183C-0CE8-4A44-B770-EC686CA626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44BC6-CB17-47BB-901C-CC7587C461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E90A-E05F-4E1B-B840-4F9A19AE0E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8EFE9-5B6E-41EA-A2EB-D40B2FC653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A75E7-160A-4FE3-80CD-212A619959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F3216-859A-43EF-8DBC-ACA3A55D7C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3C4AA-3D08-42C9-B3F3-D607C52B81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A3EAA-D6BD-4D10-BF2D-476D06DC01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CEED3-B828-4FAC-9AA1-AD8B432E33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243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741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7416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7607CCD-8A99-490C-B4E1-AF690FFCCCF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?lang=us" TargetMode="External"/><Relationship Id="rId2" Type="http://schemas.openxmlformats.org/officeDocument/2006/relationships/hyperlink" Target="https://healthiack.com/encyclopedia/veins-diagram/attachment/veins-diagram-5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211638" y="3607343"/>
            <a:ext cx="4939021" cy="2320381"/>
          </a:xfrm>
        </p:spPr>
        <p:txBody>
          <a:bodyPr/>
          <a:lstStyle/>
          <a:p>
            <a:pPr algn="ctr"/>
            <a:r>
              <a:rPr lang="ru-RU" sz="3600" err="1">
                <a:solidFill>
                  <a:srgbClr val="FFFFFF"/>
                </a:solidFill>
                <a:latin typeface="Myriad Pro" pitchFamily="34" charset="0"/>
              </a:rPr>
              <a:t>Ultrasound</a:t>
            </a:r>
            <a:r>
              <a:rPr lang="ru-RU" sz="3600">
                <a:solidFill>
                  <a:srgbClr val="FFFFFF"/>
                </a:solidFill>
                <a:latin typeface="Myriad Pro" pitchFamily="34" charset="0"/>
              </a:rPr>
              <a:t> </a:t>
            </a:r>
            <a:r>
              <a:rPr lang="ru-RU" sz="3600" err="1">
                <a:solidFill>
                  <a:srgbClr val="FFFFFF"/>
                </a:solidFill>
                <a:latin typeface="Myriad Pro" pitchFamily="34" charset="0"/>
              </a:rPr>
              <a:t>Guided</a:t>
            </a:r>
            <a:r>
              <a:rPr lang="ru-RU" sz="3600">
                <a:solidFill>
                  <a:srgbClr val="FFFFFF"/>
                </a:solidFill>
                <a:latin typeface="Myriad Pro" pitchFamily="34" charset="0"/>
              </a:rPr>
              <a:t> AV Access </a:t>
            </a:r>
            <a:r>
              <a:rPr lang="ru-RU" sz="3600" err="1">
                <a:solidFill>
                  <a:srgbClr val="FFFFFF"/>
                </a:solidFill>
                <a:latin typeface="Myriad Pro" pitchFamily="34" charset="0"/>
              </a:rPr>
              <a:t>Cannulation</a:t>
            </a:r>
            <a:endParaRPr lang="en-US" sz="3600" err="1">
              <a:latin typeface="Californian FB"/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5003800" y="5013325"/>
            <a:ext cx="3527425" cy="503238"/>
          </a:xfrm>
        </p:spPr>
        <p:txBody>
          <a:bodyPr/>
          <a:lstStyle/>
          <a:p>
            <a:endParaRPr lang="ru-RU" sz="2800">
              <a:solidFill>
                <a:srgbClr val="FFFFFF"/>
              </a:solidFill>
              <a:ea typeface="Verdana"/>
            </a:endParaRPr>
          </a:p>
          <a:p>
            <a:endParaRPr lang="ru-RU" sz="2800">
              <a:solidFill>
                <a:srgbClr val="FFFFFF"/>
              </a:solidFill>
              <a:latin typeface="Myriad Pro" pitchFamily="34" charset="0"/>
            </a:endParaRPr>
          </a:p>
          <a:p>
            <a:r>
              <a:rPr lang="ru-RU" sz="2800" err="1">
                <a:solidFill>
                  <a:srgbClr val="FFFFFF"/>
                </a:solidFill>
                <a:latin typeface="Myriad Pro"/>
              </a:rPr>
              <a:t>Liza</a:t>
            </a:r>
            <a:r>
              <a:rPr lang="ru-RU" sz="2800">
                <a:solidFill>
                  <a:srgbClr val="FFFFFF"/>
                </a:solidFill>
                <a:latin typeface="Myriad Pro"/>
              </a:rPr>
              <a:t> A. </a:t>
            </a:r>
            <a:r>
              <a:rPr lang="ru-RU" sz="2800" err="1">
                <a:solidFill>
                  <a:srgbClr val="FFFFFF"/>
                </a:solidFill>
                <a:latin typeface="Myriad Pro"/>
              </a:rPr>
              <a:t>Lucero</a:t>
            </a:r>
            <a:r>
              <a:rPr lang="ru-RU" sz="2800">
                <a:solidFill>
                  <a:srgbClr val="FFFFFF"/>
                </a:solidFill>
                <a:latin typeface="Myriad Pro"/>
              </a:rPr>
              <a:t> MSN, FNP-C</a:t>
            </a:r>
            <a:endParaRPr lang="ru-RU" sz="2800">
              <a:solidFill>
                <a:srgbClr val="FFFFFF"/>
              </a:solidFill>
              <a:ea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29489-74B6-13AC-2802-B19CD754A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  <a:latin typeface="Californian FB"/>
                <a:ea typeface="Verdana"/>
              </a:rPr>
              <a:t>REPEATED CANNULATION</a:t>
            </a:r>
            <a:br>
              <a:rPr lang="en-US" sz="4000">
                <a:solidFill>
                  <a:schemeClr val="bg1"/>
                </a:solidFill>
                <a:latin typeface="Californian FB"/>
                <a:ea typeface="Verdana"/>
              </a:rPr>
            </a:br>
            <a:r>
              <a:rPr lang="en-US" sz="4000">
                <a:solidFill>
                  <a:schemeClr val="bg1"/>
                </a:solidFill>
                <a:latin typeface="Californian FB"/>
                <a:ea typeface="Verdana"/>
              </a:rPr>
              <a:t>&amp; ANEURYSM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4A673-FCDF-99ED-CC58-A683BD948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307" y="1535113"/>
            <a:ext cx="4040188" cy="639762"/>
          </a:xfrm>
        </p:spPr>
        <p:txBody>
          <a:bodyPr/>
          <a:lstStyle/>
          <a:p>
            <a:endParaRPr lang="en-US" sz="2800">
              <a:solidFill>
                <a:schemeClr val="bg1"/>
              </a:solidFill>
              <a:ea typeface="Verdana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77FF7-0720-FE34-F9FB-F1A45D0579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alifornian FB"/>
                <a:ea typeface="Verdana"/>
              </a:rPr>
              <a:t>Cannulation in the same area will result in a weakened vessel forming Aneurysms. </a:t>
            </a:r>
          </a:p>
          <a:p>
            <a:endParaRPr lang="en-US" sz="3600" dirty="0">
              <a:solidFill>
                <a:schemeClr val="bg1"/>
              </a:solidFill>
              <a:latin typeface="Californian FB"/>
              <a:ea typeface="Verdana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Californian FB"/>
                <a:ea typeface="Verdana"/>
              </a:rPr>
              <a:t>Banerjee,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8F5B7-CEFD-7716-4236-D62740EDD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9" descr="A picture containing indoor, electronics&#10;&#10;Description automatically generated">
            <a:extLst>
              <a:ext uri="{FF2B5EF4-FFF2-40B4-BE49-F238E27FC236}">
                <a16:creationId xmlns:a16="http://schemas.microsoft.com/office/drawing/2014/main" id="{C5312778-2016-3A54-99E9-8FD68F15B0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16188" y="2230631"/>
            <a:ext cx="1892951" cy="2089035"/>
          </a:xfrm>
        </p:spPr>
      </p:pic>
      <p:pic>
        <p:nvPicPr>
          <p:cNvPr id="10" name="Picture 10" descr="A picture containing person, close, blue, tied&#10;&#10;Description automatically generated">
            <a:extLst>
              <a:ext uri="{FF2B5EF4-FFF2-40B4-BE49-F238E27FC236}">
                <a16:creationId xmlns:a16="http://schemas.microsoft.com/office/drawing/2014/main" id="{4EC53138-56FA-C90F-BBA5-CD624D98E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458" y="4388004"/>
            <a:ext cx="2118732" cy="1962616"/>
          </a:xfrm>
          <a:prstGeom prst="rect">
            <a:avLst/>
          </a:prstGeom>
        </p:spPr>
      </p:pic>
      <p:pic>
        <p:nvPicPr>
          <p:cNvPr id="11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0A615223-C0F6-0103-49C6-C0E051FEE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791" y="2235820"/>
            <a:ext cx="1962613" cy="202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4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1B60-568D-7FFA-D344-72F4477D2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  <a:latin typeface="Californian FB"/>
                <a:ea typeface="Verdana"/>
              </a:rPr>
              <a:t>HEMATOMA/THROMBOSIS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5CBB4-680B-FE86-874D-151DB0DFD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solidFill>
                  <a:schemeClr val="bg1"/>
                </a:solidFill>
                <a:latin typeface="Californian FB"/>
                <a:ea typeface="Verdana"/>
              </a:rPr>
              <a:t>Hematomas</a:t>
            </a:r>
            <a:endParaRPr lang="en-US" sz="3200">
              <a:solidFill>
                <a:schemeClr val="bg1"/>
              </a:solidFill>
              <a:latin typeface="Californian FB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F50DC-D1DD-CA5F-D3A9-618487A575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>
                <a:solidFill>
                  <a:schemeClr val="bg1"/>
                </a:solidFill>
                <a:latin typeface="Californian FB"/>
                <a:ea typeface="Verdana"/>
              </a:rPr>
              <a:t>Insertion into the wall can lead to hematoma</a:t>
            </a:r>
          </a:p>
          <a:p>
            <a:r>
              <a:rPr lang="en-US" sz="2800">
                <a:solidFill>
                  <a:schemeClr val="bg1"/>
                </a:solidFill>
                <a:latin typeface="Californian FB"/>
                <a:ea typeface="Verdana"/>
              </a:rPr>
              <a:t>Increased risk of thrombosis, and loss of access. </a:t>
            </a:r>
          </a:p>
          <a:p>
            <a:endParaRPr lang="en-US" sz="2800">
              <a:solidFill>
                <a:schemeClr val="bg1"/>
              </a:solidFill>
              <a:latin typeface="Californian FB"/>
              <a:ea typeface="Verdana"/>
            </a:endParaRPr>
          </a:p>
          <a:p>
            <a:endParaRPr lang="en-US" sz="2800">
              <a:solidFill>
                <a:schemeClr val="bg1"/>
              </a:solidFill>
              <a:latin typeface="Californian FB"/>
              <a:ea typeface="Verdana"/>
            </a:endParaRPr>
          </a:p>
          <a:p>
            <a:pPr marL="0" indent="0">
              <a:buNone/>
            </a:pPr>
            <a:r>
              <a:rPr lang="en-US" sz="2800" err="1">
                <a:solidFill>
                  <a:schemeClr val="bg1"/>
                </a:solidFill>
                <a:latin typeface="Californian FB"/>
                <a:ea typeface="Verdana"/>
              </a:rPr>
              <a:t>Radiopaedia</a:t>
            </a:r>
            <a:r>
              <a:rPr lang="en-US" sz="2800">
                <a:solidFill>
                  <a:schemeClr val="bg1"/>
                </a:solidFill>
                <a:latin typeface="Californian FB"/>
                <a:ea typeface="Verdana"/>
              </a:rPr>
              <a:t>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6D27B-FDAF-0592-9370-EF19A63ED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>
                <a:solidFill>
                  <a:schemeClr val="bg1"/>
                </a:solidFill>
                <a:latin typeface="Californian FB"/>
                <a:ea typeface="Verdana"/>
              </a:rPr>
              <a:t>Thrombosis</a:t>
            </a:r>
            <a:endParaRPr lang="en-US" sz="3200" err="1">
              <a:solidFill>
                <a:schemeClr val="bg1"/>
              </a:solidFill>
              <a:latin typeface="Californian FB"/>
            </a:endParaRPr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6BDF783-B5A4-C112-B6BA-1ED69AB873F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9970" y="2395857"/>
            <a:ext cx="4143397" cy="3721197"/>
          </a:xfrm>
        </p:spPr>
      </p:pic>
    </p:spTree>
    <p:extLst>
      <p:ext uri="{BB962C8B-B14F-4D97-AF65-F5344CB8AC3E}">
        <p14:creationId xmlns:p14="http://schemas.microsoft.com/office/powerpoint/2010/main" val="320288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AB15A-8D49-3B5A-5721-87692B9E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11" y="956179"/>
            <a:ext cx="7416800" cy="508000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  <a:latin typeface="Californian FB"/>
              </a:rPr>
              <a:t>CHANGES WITHIN THE ACCESS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C982F2-C94C-C032-9FFD-D9CCECE28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844675"/>
            <a:ext cx="7416800" cy="4895850"/>
          </a:xfrm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  <a:latin typeface="Californian FB"/>
                <a:ea typeface="Verdana"/>
              </a:rPr>
              <a:t>Intimal hyperplasia and shear stress of the wall are primary cause of stenosis. </a:t>
            </a:r>
          </a:p>
          <a:p>
            <a:r>
              <a:rPr lang="en-US" sz="3600">
                <a:solidFill>
                  <a:schemeClr val="bg1"/>
                </a:solidFill>
                <a:latin typeface="Californian FB"/>
                <a:ea typeface="Verdana"/>
              </a:rPr>
              <a:t>Blood flow has an effect on endothelial function. </a:t>
            </a:r>
          </a:p>
          <a:p>
            <a:r>
              <a:rPr lang="en-US" sz="3600">
                <a:solidFill>
                  <a:schemeClr val="bg1"/>
                </a:solidFill>
                <a:latin typeface="Californian FB"/>
                <a:ea typeface="Verdana"/>
              </a:rPr>
              <a:t>Direction of the needles. </a:t>
            </a:r>
          </a:p>
          <a:p>
            <a:endParaRPr lang="en-US" sz="3600">
              <a:solidFill>
                <a:schemeClr val="bg1"/>
              </a:solidFill>
              <a:latin typeface="Californian FB"/>
              <a:ea typeface="Verdana"/>
            </a:endParaRPr>
          </a:p>
          <a:p>
            <a:pPr marL="0" indent="0">
              <a:buNone/>
            </a:pPr>
            <a:r>
              <a:rPr lang="en-US" sz="3600" err="1">
                <a:solidFill>
                  <a:schemeClr val="bg1"/>
                </a:solidFill>
                <a:latin typeface="Californian FB"/>
                <a:ea typeface="Verdana"/>
              </a:rPr>
              <a:t>Nalesso</a:t>
            </a:r>
            <a:r>
              <a:rPr lang="en-US" sz="3600">
                <a:solidFill>
                  <a:schemeClr val="bg1"/>
                </a:solidFill>
                <a:latin typeface="Californian FB"/>
                <a:ea typeface="Verdana"/>
              </a:rPr>
              <a:t> et al., 2020</a:t>
            </a:r>
          </a:p>
          <a:p>
            <a:endParaRPr lang="en-US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761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190B-2795-B6F1-9697-6026D8A2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alifornian FB"/>
                <a:ea typeface="Verdana"/>
              </a:rPr>
              <a:t>ACCESS FAILURE AND TDC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369D0-B481-767A-E152-2C79FF2D7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8" y="2011943"/>
            <a:ext cx="7416800" cy="489585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alifornian FB"/>
                <a:ea typeface="Verdana"/>
              </a:rPr>
              <a:t>Primary failure- where in 3 months the AVF is not able to be cannulated. </a:t>
            </a:r>
          </a:p>
          <a:p>
            <a:r>
              <a:rPr lang="en-US" sz="3600" dirty="0">
                <a:solidFill>
                  <a:schemeClr val="bg1"/>
                </a:solidFill>
                <a:latin typeface="Californian FB"/>
                <a:ea typeface="Verdana"/>
              </a:rPr>
              <a:t>Secondary failure is when the AVF/G is no longer for suitable cannulation- due to many issues, but DAMAGE is one of them. 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  <a:latin typeface="Californian FB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92866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B0759-E6E9-745A-2AE4-C3E5526B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239" y="688550"/>
            <a:ext cx="6056352" cy="111016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latin typeface="Californian FB"/>
                <a:ea typeface="Verdana"/>
              </a:rPr>
              <a:t>WHAT OTHER COMPLICATIONS EXIST</a:t>
            </a:r>
            <a:endParaRPr lang="en-US" sz="4000">
              <a:solidFill>
                <a:schemeClr val="bg1"/>
              </a:solidFill>
              <a:ea typeface="Verdan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7B4E-B736-072B-6B5B-0962CAB19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268421"/>
            <a:ext cx="7416800" cy="4472104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alifornian FB"/>
                <a:ea typeface="Verdana"/>
              </a:rPr>
              <a:t>Co-morbidities</a:t>
            </a:r>
          </a:p>
          <a:p>
            <a:r>
              <a:rPr lang="en-US" sz="3600" dirty="0">
                <a:solidFill>
                  <a:schemeClr val="bg1"/>
                </a:solidFill>
                <a:latin typeface="Californian FB"/>
                <a:ea typeface="Verdana"/>
              </a:rPr>
              <a:t>Diabetes </a:t>
            </a:r>
          </a:p>
          <a:p>
            <a:r>
              <a:rPr lang="en-US" sz="3600" dirty="0">
                <a:solidFill>
                  <a:schemeClr val="bg1"/>
                </a:solidFill>
                <a:latin typeface="Californian FB"/>
                <a:ea typeface="Verdana"/>
              </a:rPr>
              <a:t>Vascular Disease</a:t>
            </a:r>
          </a:p>
          <a:p>
            <a:r>
              <a:rPr lang="en-US" sz="3600" dirty="0">
                <a:solidFill>
                  <a:schemeClr val="bg1"/>
                </a:solidFill>
                <a:latin typeface="Californian FB"/>
                <a:ea typeface="Verdana"/>
              </a:rPr>
              <a:t>Female Gender</a:t>
            </a:r>
          </a:p>
          <a:p>
            <a:r>
              <a:rPr lang="en-US" sz="3600" dirty="0">
                <a:solidFill>
                  <a:schemeClr val="bg1"/>
                </a:solidFill>
                <a:latin typeface="Californian FB"/>
                <a:ea typeface="Verdana"/>
              </a:rPr>
              <a:t>Age &gt;65</a:t>
            </a:r>
          </a:p>
          <a:p>
            <a:r>
              <a:rPr lang="en-US" sz="3600" dirty="0">
                <a:solidFill>
                  <a:schemeClr val="bg1"/>
                </a:solidFill>
                <a:latin typeface="Californian FB"/>
                <a:ea typeface="Verdana"/>
              </a:rPr>
              <a:t>Obesity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Californian FB"/>
                <a:ea typeface="Verdana"/>
              </a:rPr>
              <a:t>Tadashi et al., 2016</a:t>
            </a:r>
          </a:p>
        </p:txBody>
      </p:sp>
    </p:spTree>
    <p:extLst>
      <p:ext uri="{BB962C8B-B14F-4D97-AF65-F5344CB8AC3E}">
        <p14:creationId xmlns:p14="http://schemas.microsoft.com/office/powerpoint/2010/main" val="899783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04043-0795-2993-3B69-F355DB8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923" y="722003"/>
            <a:ext cx="7416800" cy="1076712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Californian FB"/>
                <a:ea typeface="Verdana"/>
              </a:rPr>
              <a:t>POINT OF CARE ULTRASOUND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56D40-F648-9169-25C2-E11647F82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000792"/>
            <a:ext cx="7416800" cy="473973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200">
                <a:solidFill>
                  <a:schemeClr val="bg1"/>
                </a:solidFill>
                <a:latin typeface="Californian FB"/>
                <a:ea typeface="Verdana"/>
              </a:rPr>
              <a:t>Schoch et al., (2020) Described POCUS as " A useful adjunct to other vascular access clinical assessments particularly for vessels that are new, small, mobile or tortuous." </a:t>
            </a:r>
          </a:p>
          <a:p>
            <a:pPr>
              <a:buFont typeface="Arial"/>
              <a:buChar char="•"/>
            </a:pPr>
            <a:r>
              <a:rPr lang="en-US" sz="3200">
                <a:solidFill>
                  <a:schemeClr val="bg1"/>
                </a:solidFill>
                <a:latin typeface="Californian FB"/>
                <a:ea typeface="Verdana"/>
              </a:rPr>
              <a:t>Literature review was done to see what was currently available, what gaps existed. </a:t>
            </a:r>
          </a:p>
          <a:p>
            <a:pPr marL="0" indent="0">
              <a:buNone/>
            </a:pPr>
            <a:endParaRPr lang="en-US" sz="3200">
              <a:solidFill>
                <a:schemeClr val="bg1"/>
              </a:solidFill>
              <a:latin typeface="Californian FB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0126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86DA-D8AE-168C-976F-5E40832D8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521" y="4524415"/>
            <a:ext cx="5903913" cy="1109662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Californian FB"/>
                <a:ea typeface="Verdana"/>
              </a:rPr>
              <a:t>H</a:t>
            </a:r>
            <a:r>
              <a:rPr lang="en-US" sz="2800">
                <a:solidFill>
                  <a:schemeClr val="bg1"/>
                </a:solidFill>
                <a:latin typeface="Californian FB"/>
                <a:ea typeface="Verdana"/>
              </a:rPr>
              <a:t>OW DO WE CANNULATE AVF/G?</a:t>
            </a:r>
            <a:endParaRPr lang="en-US" sz="2800">
              <a:solidFill>
                <a:schemeClr val="bg1"/>
              </a:solidFill>
              <a:latin typeface="Californian FB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6C5B6-BEA3-476F-3BF4-6F1CEF0F0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6379" y="5753487"/>
            <a:ext cx="5903913" cy="730366"/>
          </a:xfrm>
        </p:spPr>
        <p:txBody>
          <a:bodyPr/>
          <a:lstStyle/>
          <a:p>
            <a:pPr algn="ctr"/>
            <a:r>
              <a:rPr lang="en-US" sz="2800">
                <a:solidFill>
                  <a:schemeClr val="bg1"/>
                </a:solidFill>
                <a:latin typeface="Californian FB"/>
                <a:ea typeface="Verdana"/>
              </a:rPr>
              <a:t>BLIND (TRADITIONAL)</a:t>
            </a:r>
            <a:r>
              <a:rPr lang="en-US">
                <a:solidFill>
                  <a:schemeClr val="bg1"/>
                </a:solidFill>
                <a:latin typeface="Californian FB"/>
                <a:ea typeface="Verdana"/>
              </a:rPr>
              <a:t>  </a:t>
            </a:r>
            <a:r>
              <a:rPr lang="en-US" sz="2800">
                <a:solidFill>
                  <a:schemeClr val="bg1"/>
                </a:solidFill>
                <a:latin typeface="Californian FB"/>
                <a:ea typeface="Verdana"/>
              </a:rPr>
              <a:t>CANNULATION</a:t>
            </a:r>
          </a:p>
          <a:p>
            <a:pPr algn="ctr"/>
            <a:endParaRPr lang="en-US">
              <a:solidFill>
                <a:schemeClr val="bg1"/>
              </a:solidFill>
              <a:latin typeface="Californian FB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70488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D879B-4E57-0568-599F-2CFE0599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latin typeface="Californian FB"/>
                <a:ea typeface="Verdana"/>
              </a:rPr>
              <a:t>USG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3516D-9D2B-1C3B-C7C5-27969779F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latin typeface="Californian FB"/>
                <a:ea typeface="Verdana"/>
              </a:rPr>
              <a:t>Recommended by the Canadian Association of Nephrology Nurses and Technologists' for the management of vascular access. </a:t>
            </a:r>
          </a:p>
          <a:p>
            <a:r>
              <a:rPr lang="en-US" sz="3600">
                <a:latin typeface="Californian FB"/>
                <a:ea typeface="Verdana"/>
              </a:rPr>
              <a:t>They state that "blind cannulation results in suboptimal needle placement and potential AVF complications"</a:t>
            </a:r>
          </a:p>
          <a:p>
            <a:pPr marL="0" indent="0">
              <a:buNone/>
            </a:pPr>
            <a:r>
              <a:rPr lang="en-US" sz="3600">
                <a:latin typeface="Californian FB"/>
                <a:ea typeface="Verdana"/>
              </a:rPr>
              <a:t>Schoch et al., 2020</a:t>
            </a:r>
          </a:p>
        </p:txBody>
      </p:sp>
    </p:spTree>
    <p:extLst>
      <p:ext uri="{BB962C8B-B14F-4D97-AF65-F5344CB8AC3E}">
        <p14:creationId xmlns:p14="http://schemas.microsoft.com/office/powerpoint/2010/main" val="2496646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3E053-1699-D627-0D79-EB24A7EF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12" y="564570"/>
            <a:ext cx="8229600" cy="1354873"/>
          </a:xfrm>
        </p:spPr>
        <p:txBody>
          <a:bodyPr/>
          <a:lstStyle/>
          <a:p>
            <a:pPr algn="ctr"/>
            <a:r>
              <a:rPr lang="en-US" sz="3200">
                <a:solidFill>
                  <a:schemeClr val="bg1"/>
                </a:solidFill>
                <a:latin typeface="Californian FB"/>
                <a:ea typeface="Verdana"/>
              </a:rPr>
              <a:t>POINT OF CARE ULSTRASOUND USE</a:t>
            </a:r>
            <a:r>
              <a:rPr lang="en-US" sz="2800">
                <a:solidFill>
                  <a:schemeClr val="bg1"/>
                </a:solidFill>
                <a:latin typeface="Californian FB"/>
                <a:ea typeface="Verdana"/>
              </a:rPr>
              <a:t>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06B2E-E6AB-9B5D-507B-F0017C63D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DEDA2-8275-197A-9006-FBD70BB37C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>
                <a:solidFill>
                  <a:schemeClr val="bg1"/>
                </a:solidFill>
                <a:latin typeface="Californian FB"/>
                <a:ea typeface="Verdana"/>
              </a:rPr>
              <a:t>21Publications were reviewed. </a:t>
            </a:r>
          </a:p>
          <a:p>
            <a:r>
              <a:rPr lang="en-US" sz="3200">
                <a:solidFill>
                  <a:schemeClr val="bg1"/>
                </a:solidFill>
                <a:latin typeface="Californian FB"/>
                <a:ea typeface="Verdana"/>
              </a:rPr>
              <a:t>From 2009-2018</a:t>
            </a:r>
          </a:p>
          <a:p>
            <a:endParaRPr lang="en-US">
              <a:ea typeface="Verdana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6DB8E-2FDA-46B3-3145-81EB83AA1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88908" y="1535113"/>
            <a:ext cx="4041775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24AAD-3DE4-AE2C-6AEF-C3EF89A6708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>
                <a:solidFill>
                  <a:schemeClr val="bg1"/>
                </a:solidFill>
                <a:latin typeface="Californian FB"/>
                <a:ea typeface="Verdana"/>
              </a:rPr>
              <a:t>11 Full Text</a:t>
            </a:r>
          </a:p>
          <a:p>
            <a:r>
              <a:rPr lang="en-US" sz="3200">
                <a:solidFill>
                  <a:schemeClr val="bg1"/>
                </a:solidFill>
                <a:latin typeface="Californian FB"/>
                <a:ea typeface="Verdana"/>
              </a:rPr>
              <a:t>10 Published Abstracts</a:t>
            </a:r>
          </a:p>
          <a:p>
            <a:endParaRPr lang="en-US">
              <a:ea typeface="Verdana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1C47832-E079-9709-74CD-E563C573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3831838"/>
            <a:ext cx="3128381" cy="286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52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B9886-A647-4A14-E326-F77BB762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fornian FB"/>
                <a:ea typeface="Verdana"/>
              </a:rPr>
              <a:t>UTILIZATION OF POCUS</a:t>
            </a:r>
            <a:endParaRPr lang="en-US">
              <a:latin typeface="Californian FB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C974-4AA8-ABE7-1D88-BA7FD0B52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latin typeface="Californian FB"/>
                <a:ea typeface="Verdana"/>
              </a:rPr>
              <a:t>Assess New AVF Maturation</a:t>
            </a:r>
          </a:p>
          <a:p>
            <a:r>
              <a:rPr lang="en-US" sz="3600">
                <a:latin typeface="Californian FB"/>
                <a:ea typeface="Verdana"/>
              </a:rPr>
              <a:t>Identify Landmarks &amp; Abnormalities</a:t>
            </a:r>
          </a:p>
          <a:p>
            <a:r>
              <a:rPr lang="en-US" sz="3600">
                <a:latin typeface="Californian FB"/>
                <a:ea typeface="Verdana"/>
              </a:rPr>
              <a:t>Assessing Alternate Cannulation Sites</a:t>
            </a:r>
          </a:p>
          <a:p>
            <a:r>
              <a:rPr lang="en-US" sz="3600">
                <a:latin typeface="Californian FB"/>
                <a:ea typeface="Verdana"/>
              </a:rPr>
              <a:t>New AVF Cannulation</a:t>
            </a:r>
          </a:p>
          <a:p>
            <a:r>
              <a:rPr lang="en-US" sz="3600">
                <a:latin typeface="Californian FB"/>
                <a:ea typeface="Verdana"/>
              </a:rPr>
              <a:t>Difficult Access Cannulation</a:t>
            </a:r>
          </a:p>
          <a:p>
            <a:pPr marL="0" indent="0">
              <a:buNone/>
            </a:pPr>
            <a:r>
              <a:rPr lang="en-US" sz="3600">
                <a:latin typeface="Californian FB"/>
                <a:ea typeface="Verdana"/>
              </a:rPr>
              <a:t>Eves et al., 2021</a:t>
            </a:r>
          </a:p>
          <a:p>
            <a:endParaRPr lang="en-US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0175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333375"/>
            <a:ext cx="6252194" cy="1284907"/>
          </a:xfrm>
        </p:spPr>
        <p:txBody>
          <a:bodyPr/>
          <a:lstStyle/>
          <a:p>
            <a:pPr algn="l"/>
            <a:r>
              <a:rPr lang="en-US" sz="4000">
                <a:solidFill>
                  <a:schemeClr val="bg1"/>
                </a:solidFill>
                <a:latin typeface="Californian FB"/>
              </a:rPr>
              <a:t>US Guided Cannulation</a:t>
            </a:r>
            <a:endParaRPr lang="en-US" sz="4000" err="1">
              <a:solidFill>
                <a:schemeClr val="bg1"/>
              </a:solidFill>
              <a:latin typeface="Californian FB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15165"/>
            <a:ext cx="8064500" cy="630946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endParaRPr lang="en-US" altLang="ko-KR" sz="6600">
              <a:solidFill>
                <a:schemeClr val="bg1"/>
              </a:solidFill>
              <a:latin typeface="Myriad Pro"/>
              <a:ea typeface="굴림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altLang="ko-KR" sz="6600">
              <a:solidFill>
                <a:schemeClr val="bg1"/>
              </a:solidFill>
              <a:latin typeface="Californian FB"/>
              <a:ea typeface="굴림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altLang="ko-KR" sz="6600">
                <a:solidFill>
                  <a:schemeClr val="bg1"/>
                </a:solidFill>
                <a:latin typeface="Californian FB"/>
                <a:ea typeface="굴림"/>
              </a:rPr>
              <a:t>No Relationships to Disclose!</a:t>
            </a:r>
          </a:p>
        </p:txBody>
      </p:sp>
      <p:pic>
        <p:nvPicPr>
          <p:cNvPr id="2" name="Picture 2" descr="Text, letter, whiteboard&#10;&#10;Description automatically generated">
            <a:extLst>
              <a:ext uri="{FF2B5EF4-FFF2-40B4-BE49-F238E27FC236}">
                <a16:creationId xmlns:a16="http://schemas.microsoft.com/office/drawing/2014/main" id="{85EDF67F-E0C7-5266-3071-633B5DF0A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969" y="3905250"/>
            <a:ext cx="3435271" cy="24597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D560-AC7D-16B8-0825-22323A0D2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fornian FB"/>
                <a:ea typeface="Verdana"/>
              </a:rPr>
              <a:t>BENFITS OF POCUS</a:t>
            </a:r>
            <a:endParaRPr lang="en-US">
              <a:latin typeface="Californian FB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1B47-760E-E32B-43AA-F809CB9D9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Californian FB"/>
                <a:ea typeface="Verdana"/>
              </a:rPr>
              <a:t>Increasing Cannulation Accuracy</a:t>
            </a:r>
          </a:p>
          <a:p>
            <a:r>
              <a:rPr lang="en-US" sz="3600" dirty="0">
                <a:latin typeface="Californian FB"/>
                <a:ea typeface="Verdana"/>
              </a:rPr>
              <a:t>Successful Cannulation Through Stents</a:t>
            </a:r>
          </a:p>
          <a:p>
            <a:r>
              <a:rPr lang="en-US" sz="3600" dirty="0">
                <a:latin typeface="Californian FB"/>
                <a:ea typeface="Verdana"/>
              </a:rPr>
              <a:t>Patient Self-Cannulation Training</a:t>
            </a:r>
          </a:p>
          <a:p>
            <a:endParaRPr lang="en-US" sz="3600" dirty="0">
              <a:latin typeface="Californian FB"/>
              <a:ea typeface="Verdana"/>
            </a:endParaRPr>
          </a:p>
          <a:p>
            <a:pPr marL="0" indent="0">
              <a:buNone/>
            </a:pPr>
            <a:r>
              <a:rPr lang="en-US" sz="3600" dirty="0">
                <a:latin typeface="Californian FB"/>
                <a:ea typeface="Verdana"/>
              </a:rPr>
              <a:t>Schoch et al., 2020</a:t>
            </a:r>
          </a:p>
        </p:txBody>
      </p:sp>
    </p:spTree>
    <p:extLst>
      <p:ext uri="{BB962C8B-B14F-4D97-AF65-F5344CB8AC3E}">
        <p14:creationId xmlns:p14="http://schemas.microsoft.com/office/powerpoint/2010/main" val="3056040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45B7-1ABE-CCBA-20D0-8DFB0B3C5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fornian FB"/>
                <a:ea typeface="Verdana"/>
              </a:rPr>
              <a:t>FINDINGS OF POCUS</a:t>
            </a:r>
            <a:endParaRPr lang="en-US">
              <a:latin typeface="Californian FB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BFFB2-4425-2AA5-6F76-0ED28AFB0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Californian FB"/>
                <a:ea typeface="Verdana"/>
              </a:rPr>
              <a:t>Reduced Cannulation complications</a:t>
            </a:r>
          </a:p>
          <a:p>
            <a:r>
              <a:rPr lang="en-US" sz="3600" dirty="0">
                <a:latin typeface="Californian FB"/>
                <a:ea typeface="Verdana"/>
              </a:rPr>
              <a:t>Detection of vessel wall needle infiltrations w/o s/s</a:t>
            </a:r>
          </a:p>
          <a:p>
            <a:r>
              <a:rPr lang="en-US" sz="3600" dirty="0">
                <a:latin typeface="Californian FB"/>
                <a:ea typeface="Verdana"/>
              </a:rPr>
              <a:t>Identification of abnormalities that are not visible on the skin</a:t>
            </a:r>
          </a:p>
          <a:p>
            <a:endParaRPr lang="en-US" sz="3600" dirty="0">
              <a:latin typeface="Californian FB"/>
              <a:ea typeface="Verdana"/>
            </a:endParaRPr>
          </a:p>
          <a:p>
            <a:pPr marL="0" indent="0">
              <a:buNone/>
            </a:pPr>
            <a:r>
              <a:rPr lang="en-US" sz="3600" dirty="0">
                <a:latin typeface="Californian FB"/>
                <a:ea typeface="Verdana"/>
              </a:rPr>
              <a:t>Schoch et al., 2020</a:t>
            </a:r>
          </a:p>
        </p:txBody>
      </p:sp>
    </p:spTree>
    <p:extLst>
      <p:ext uri="{BB962C8B-B14F-4D97-AF65-F5344CB8AC3E}">
        <p14:creationId xmlns:p14="http://schemas.microsoft.com/office/powerpoint/2010/main" val="3140747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1138A-2F28-E934-1D6B-06D364FD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3541" y="397301"/>
            <a:ext cx="8229600" cy="1143000"/>
          </a:xfrm>
        </p:spPr>
        <p:txBody>
          <a:bodyPr/>
          <a:lstStyle/>
          <a:p>
            <a:r>
              <a:rPr lang="en-US" sz="4400">
                <a:solidFill>
                  <a:schemeClr val="bg1"/>
                </a:solidFill>
                <a:latin typeface="Californian FB"/>
                <a:ea typeface="Verdana"/>
              </a:rPr>
              <a:t>BARRIERS</a:t>
            </a:r>
            <a:endParaRPr lang="en-US" sz="4400">
              <a:solidFill>
                <a:schemeClr val="bg1"/>
              </a:solidFill>
              <a:latin typeface="Californian FB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2CFC0-E430-D526-7375-3DD74BA60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8C021-36CA-9F84-7C63-CE9E7737F5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Verdana"/>
              </a:rPr>
              <a:t>T</a:t>
            </a:r>
            <a:r>
              <a:rPr lang="en-US" sz="2800">
                <a:solidFill>
                  <a:schemeClr val="bg1"/>
                </a:solidFill>
                <a:latin typeface="Californian FB"/>
                <a:ea typeface="Verdana"/>
              </a:rPr>
              <a:t>raining</a:t>
            </a:r>
          </a:p>
          <a:p>
            <a:pPr lvl="1"/>
            <a:r>
              <a:rPr lang="en-US" sz="2400" b="0">
                <a:solidFill>
                  <a:schemeClr val="bg1"/>
                </a:solidFill>
                <a:latin typeface="Californian FB"/>
                <a:ea typeface="Verdana"/>
              </a:rPr>
              <a:t>RN or CHT</a:t>
            </a:r>
          </a:p>
          <a:p>
            <a:pPr lvl="1"/>
            <a:r>
              <a:rPr lang="en-US" sz="2400" b="0">
                <a:solidFill>
                  <a:schemeClr val="bg1"/>
                </a:solidFill>
                <a:latin typeface="Californian FB"/>
                <a:ea typeface="Verdana"/>
              </a:rPr>
              <a:t>Who's going to train them? And how long?</a:t>
            </a:r>
          </a:p>
          <a:p>
            <a:pPr lvl="1"/>
            <a:r>
              <a:rPr lang="en-US" sz="2400" b="0">
                <a:solidFill>
                  <a:schemeClr val="bg1"/>
                </a:solidFill>
                <a:latin typeface="Californian FB"/>
                <a:ea typeface="Verdana"/>
              </a:rPr>
              <a:t>Determining Competency.</a:t>
            </a:r>
            <a:endParaRPr lang="en-US" sz="2400">
              <a:solidFill>
                <a:schemeClr val="bg1"/>
              </a:solidFill>
              <a:latin typeface="Californian FB"/>
              <a:ea typeface="Verdana"/>
            </a:endParaRPr>
          </a:p>
          <a:p>
            <a:r>
              <a:rPr lang="en-US" sz="2800">
                <a:solidFill>
                  <a:schemeClr val="bg1"/>
                </a:solidFill>
                <a:latin typeface="Californian FB"/>
                <a:ea typeface="Verdana"/>
              </a:rPr>
              <a:t>Time</a:t>
            </a:r>
          </a:p>
          <a:p>
            <a:pPr lvl="1"/>
            <a:r>
              <a:rPr lang="en-US" sz="2400" b="0">
                <a:solidFill>
                  <a:schemeClr val="bg1"/>
                </a:solidFill>
                <a:latin typeface="Californian FB"/>
                <a:ea typeface="Verdana"/>
              </a:rPr>
              <a:t>How much more time will it add on to the day?</a:t>
            </a:r>
          </a:p>
          <a:p>
            <a:endParaRPr lang="en-US">
              <a:ea typeface="Verdana"/>
            </a:endParaRPr>
          </a:p>
          <a:p>
            <a:endParaRPr lang="en-US">
              <a:ea typeface="Verdana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15C1E-25BE-62AD-0811-52BD5FCAF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33BD4-86D6-C795-67C5-DCA9D624782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alifornian FB"/>
                <a:ea typeface="Verdana"/>
              </a:rPr>
              <a:t>Availability- Does every unit get one?</a:t>
            </a:r>
            <a:endParaRPr lang="en-US" sz="2800" dirty="0">
              <a:solidFill>
                <a:schemeClr val="bg1"/>
              </a:solidFill>
              <a:latin typeface="Californian FB"/>
              <a:ea typeface="+mn-lt"/>
              <a:cs typeface="+mn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Californian FB"/>
                <a:ea typeface="Verdana"/>
              </a:rPr>
              <a:t>Affordability- How much is this going to cost?</a:t>
            </a:r>
            <a:endParaRPr lang="en-US" sz="2800" dirty="0">
              <a:solidFill>
                <a:schemeClr val="bg1"/>
              </a:solidFill>
              <a:latin typeface="Californian FB"/>
              <a:ea typeface="+mn-lt"/>
              <a:cs typeface="+mn-lt"/>
            </a:endParaRPr>
          </a:p>
          <a:p>
            <a:r>
              <a:rPr lang="en-US" sz="2800" dirty="0">
                <a:solidFill>
                  <a:schemeClr val="bg1"/>
                </a:solidFill>
                <a:latin typeface="Californian FB"/>
                <a:ea typeface="Verdana"/>
              </a:rPr>
              <a:t>Reluctance to learn New Technology- Experience vs. Machine. 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fornian FB"/>
              <a:ea typeface="Verdana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alifornian FB"/>
                <a:ea typeface="Verdana"/>
              </a:rPr>
              <a:t>Schoch et al., 2020</a:t>
            </a:r>
            <a:endParaRPr lang="en-US" dirty="0">
              <a:solidFill>
                <a:schemeClr val="bg1"/>
              </a:solidFill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09733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26C0D2D-A6EC-4A0A-0B7D-16EC06DE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420" y="1212657"/>
            <a:ext cx="7416800" cy="508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Californian FB"/>
                <a:ea typeface="Verdana"/>
              </a:rPr>
              <a:t>USG FOR CLINICAL MANAGEMENT AND NEEDLE POSITION 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776E711-5BC9-8821-6953-B38B3D46B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844675"/>
            <a:ext cx="7416800" cy="4895850"/>
          </a:xfrm>
        </p:spPr>
        <p:txBody>
          <a:bodyPr/>
          <a:lstStyle/>
          <a:p>
            <a:endParaRPr lang="en-US"/>
          </a:p>
          <a:p>
            <a:r>
              <a:rPr lang="en-US" sz="3200" dirty="0" err="1">
                <a:solidFill>
                  <a:schemeClr val="bg1"/>
                </a:solidFill>
                <a:latin typeface="Californian FB"/>
                <a:ea typeface="Verdana"/>
              </a:rPr>
              <a:t>Nalesso</a:t>
            </a:r>
            <a:r>
              <a:rPr lang="en-US" sz="3200" dirty="0">
                <a:solidFill>
                  <a:schemeClr val="bg1"/>
                </a:solidFill>
                <a:latin typeface="Californian FB"/>
                <a:ea typeface="Verdana"/>
              </a:rPr>
              <a:t> et al., 2020 Conducted a study- of the 44 patients in the study, findings of needle position were significant. </a:t>
            </a:r>
          </a:p>
          <a:p>
            <a:r>
              <a:rPr lang="en-US" sz="3200" dirty="0">
                <a:solidFill>
                  <a:schemeClr val="bg1"/>
                </a:solidFill>
                <a:latin typeface="Californian FB"/>
                <a:ea typeface="Verdana"/>
              </a:rPr>
              <a:t>88.6% of arterial needles and 75% of venous needles were incorrectly positioned inside the vessel. </a:t>
            </a:r>
          </a:p>
          <a:p>
            <a:r>
              <a:rPr lang="en-US" sz="3200" dirty="0">
                <a:solidFill>
                  <a:schemeClr val="bg1"/>
                </a:solidFill>
                <a:latin typeface="Californian FB"/>
                <a:ea typeface="Verdana"/>
              </a:rPr>
              <a:t>18.2% which was 16 needles were correctly positioned in the center . </a:t>
            </a:r>
          </a:p>
        </p:txBody>
      </p:sp>
    </p:spTree>
    <p:extLst>
      <p:ext uri="{BB962C8B-B14F-4D97-AF65-F5344CB8AC3E}">
        <p14:creationId xmlns:p14="http://schemas.microsoft.com/office/powerpoint/2010/main" val="3057492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CE89962B-7E85-1D8A-1A87-610871986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16120"/>
            <a:ext cx="3512634" cy="4383321"/>
          </a:xfrm>
          <a:prstGeom prst="rect">
            <a:avLst/>
          </a:prstGeom>
        </p:spPr>
      </p:pic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9A571C5-72D3-91C0-0C06-E26C928EB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816" y="1516769"/>
            <a:ext cx="3713354" cy="43820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72DA89-D2DD-E95C-0376-9D23848B45A7}"/>
              </a:ext>
            </a:extLst>
          </p:cNvPr>
          <p:cNvSpPr txBox="1"/>
          <p:nvPr/>
        </p:nvSpPr>
        <p:spPr>
          <a:xfrm>
            <a:off x="1070517" y="6282833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Wiley online library, 2023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30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4800-FCA6-C5BD-5066-1AF2D950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420" y="1301867"/>
            <a:ext cx="7416800" cy="508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Californian FB"/>
                <a:ea typeface="Verdana"/>
              </a:rPr>
              <a:t>CANNULATION O</a:t>
            </a:r>
            <a:r>
              <a:rPr lang="en-US" sz="4000">
                <a:solidFill>
                  <a:schemeClr val="bg1"/>
                </a:solidFill>
                <a:latin typeface="Californian FB"/>
                <a:ea typeface="Verdana"/>
              </a:rPr>
              <a:t>F </a:t>
            </a:r>
            <a:r>
              <a:rPr lang="en-US">
                <a:solidFill>
                  <a:schemeClr val="bg1"/>
                </a:solidFill>
                <a:latin typeface="Californian FB"/>
                <a:ea typeface="Verdana"/>
              </a:rPr>
              <a:t>DIFFICULT AVF</a:t>
            </a:r>
            <a:endParaRPr lang="en-US">
              <a:solidFill>
                <a:schemeClr val="bg1"/>
              </a:solidFill>
              <a:latin typeface="Californian FB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99371-B6C9-7C5D-92B4-6C8AD8966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99" y="2101153"/>
            <a:ext cx="7416800" cy="4895850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  <a:latin typeface="Californian FB"/>
                <a:ea typeface="Verdana"/>
              </a:rPr>
              <a:t>Eves, et al (2021) Conducted a study 32 of 185 consented. </a:t>
            </a:r>
          </a:p>
          <a:p>
            <a:r>
              <a:rPr lang="en-US" sz="3200">
                <a:solidFill>
                  <a:schemeClr val="bg1"/>
                </a:solidFill>
                <a:latin typeface="Californian FB"/>
                <a:ea typeface="Verdana"/>
              </a:rPr>
              <a:t>Questionnaires were completed by patient's r/t measuring discomfort or anxiety. </a:t>
            </a:r>
          </a:p>
          <a:p>
            <a:r>
              <a:rPr lang="en-US" sz="3200">
                <a:solidFill>
                  <a:schemeClr val="bg1"/>
                </a:solidFill>
                <a:latin typeface="Californian FB"/>
                <a:ea typeface="Verdana"/>
              </a:rPr>
              <a:t>Questionnaires completed by staff r/t perception of USG cannulation.</a:t>
            </a:r>
            <a:r>
              <a:rPr lang="en-US">
                <a:solidFill>
                  <a:schemeClr val="bg1"/>
                </a:solidFill>
                <a:ea typeface="Verdan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39110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DCB6-1CA4-35EA-B49E-EDBE153A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201" y="1134598"/>
            <a:ext cx="7416800" cy="508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  <a:latin typeface="Californian FB"/>
                <a:ea typeface="Verdana"/>
              </a:rPr>
              <a:t>CANNULATION OF DIFFICULT AVG</a:t>
            </a:r>
            <a:endParaRPr lang="en-US">
              <a:solidFill>
                <a:schemeClr val="bg1"/>
              </a:solidFill>
              <a:latin typeface="Californian FB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0D60C-32E1-058D-BA5C-77F6CA5A3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alifornian FB"/>
                <a:ea typeface="Verdana"/>
              </a:rPr>
              <a:t>USG cannulation resulted in a significant reduction of additional and absolute number of skin punctures (P=0.015).  Especially more difficult ones. </a:t>
            </a:r>
          </a:p>
          <a:p>
            <a:r>
              <a:rPr lang="en-US">
                <a:solidFill>
                  <a:schemeClr val="bg1"/>
                </a:solidFill>
                <a:latin typeface="Californian FB"/>
                <a:ea typeface="Verdana"/>
              </a:rPr>
              <a:t>It took over a minute more to achieve 2 needle cannulation. </a:t>
            </a:r>
          </a:p>
          <a:p>
            <a:r>
              <a:rPr lang="en-US">
                <a:solidFill>
                  <a:schemeClr val="bg1"/>
                </a:solidFill>
                <a:latin typeface="Californian FB"/>
                <a:ea typeface="Verdana"/>
              </a:rPr>
              <a:t>No difference in discomfort by patient. </a:t>
            </a:r>
          </a:p>
          <a:p>
            <a:r>
              <a:rPr lang="en-US">
                <a:solidFill>
                  <a:schemeClr val="bg1"/>
                </a:solidFill>
                <a:latin typeface="Californian FB"/>
                <a:ea typeface="Verdana"/>
              </a:rPr>
              <a:t>No difference in their lidocaine regimen. </a:t>
            </a:r>
          </a:p>
          <a:p>
            <a:r>
              <a:rPr lang="en-US">
                <a:solidFill>
                  <a:schemeClr val="bg1"/>
                </a:solidFill>
                <a:latin typeface="Californian FB"/>
                <a:ea typeface="Verdana"/>
              </a:rPr>
              <a:t>25% of staff felt USG was neither slower nor faster, while 50% felt it took longer. </a:t>
            </a:r>
          </a:p>
        </p:txBody>
      </p:sp>
    </p:spTree>
    <p:extLst>
      <p:ext uri="{BB962C8B-B14F-4D97-AF65-F5344CB8AC3E}">
        <p14:creationId xmlns:p14="http://schemas.microsoft.com/office/powerpoint/2010/main" val="3990692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DB57-0C4C-8A01-D8ED-2C6CF0EE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fornian FB"/>
                <a:ea typeface="Verdana"/>
              </a:rPr>
              <a:t>IN CONCLUSION</a:t>
            </a:r>
            <a:endParaRPr lang="en-US">
              <a:latin typeface="Californian FB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B1C8D-40C2-5C03-87C2-B490CAB26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Californian FB"/>
                <a:ea typeface="Verdana"/>
              </a:rPr>
              <a:t>USG cannulation does have room in the future of hemodialysis. </a:t>
            </a:r>
          </a:p>
          <a:p>
            <a:r>
              <a:rPr lang="en-US" sz="2800">
                <a:latin typeface="Californian FB"/>
                <a:ea typeface="Verdana"/>
              </a:rPr>
              <a:t>It may help with reduction of multiple cannulations especially for those challenging AVF/</a:t>
            </a:r>
            <a:r>
              <a:rPr lang="en-US" sz="2800" err="1">
                <a:latin typeface="Californian FB"/>
                <a:ea typeface="Verdana"/>
              </a:rPr>
              <a:t>Gs</a:t>
            </a:r>
            <a:r>
              <a:rPr lang="en-US" sz="2800">
                <a:latin typeface="Californian FB"/>
                <a:ea typeface="Verdana"/>
              </a:rPr>
              <a:t>. </a:t>
            </a:r>
          </a:p>
          <a:p>
            <a:r>
              <a:rPr lang="en-US" sz="2800">
                <a:latin typeface="Californian FB"/>
                <a:ea typeface="Verdana"/>
              </a:rPr>
              <a:t>Reduction of discomfort and anxiety. </a:t>
            </a:r>
          </a:p>
          <a:p>
            <a:r>
              <a:rPr lang="en-US" sz="2800">
                <a:latin typeface="Californian FB"/>
                <a:ea typeface="Verdana"/>
              </a:rPr>
              <a:t>Increase confidence</a:t>
            </a:r>
          </a:p>
          <a:p>
            <a:r>
              <a:rPr lang="en-US" sz="2800">
                <a:latin typeface="Californian FB"/>
                <a:ea typeface="Verdana"/>
              </a:rPr>
              <a:t>Avoid damaging accesses</a:t>
            </a:r>
          </a:p>
          <a:p>
            <a:r>
              <a:rPr lang="en-US" sz="2800">
                <a:latin typeface="Californian FB"/>
                <a:ea typeface="Verdana"/>
              </a:rPr>
              <a:t>Avoid TDC</a:t>
            </a:r>
          </a:p>
        </p:txBody>
      </p:sp>
    </p:spTree>
    <p:extLst>
      <p:ext uri="{BB962C8B-B14F-4D97-AF65-F5344CB8AC3E}">
        <p14:creationId xmlns:p14="http://schemas.microsoft.com/office/powerpoint/2010/main" val="504977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BCD8-B4B7-0665-FA8D-583F94A9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fornian FB"/>
                <a:ea typeface="Verdana"/>
              </a:rPr>
              <a:t>IN CONCLUSION</a:t>
            </a:r>
            <a:endParaRPr lang="en-US">
              <a:latin typeface="Californian FB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CAA3A-F46C-5087-911D-21FB8F1D7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latin typeface="Californian FB"/>
                <a:ea typeface="Verdana"/>
              </a:rPr>
              <a:t>Barriers:</a:t>
            </a:r>
          </a:p>
          <a:p>
            <a:pPr lvl="1"/>
            <a:r>
              <a:rPr lang="en-US" sz="3200">
                <a:latin typeface="Californian FB"/>
                <a:ea typeface="Verdana"/>
              </a:rPr>
              <a:t>Accessibility</a:t>
            </a:r>
          </a:p>
          <a:p>
            <a:pPr lvl="1"/>
            <a:r>
              <a:rPr lang="en-US" sz="3200">
                <a:latin typeface="Californian FB"/>
                <a:ea typeface="Verdana"/>
              </a:rPr>
              <a:t>Setting up training</a:t>
            </a:r>
          </a:p>
          <a:p>
            <a:pPr lvl="1"/>
            <a:r>
              <a:rPr lang="en-US" sz="3200">
                <a:latin typeface="Californian FB"/>
                <a:ea typeface="Verdana"/>
              </a:rPr>
              <a:t>Affordability</a:t>
            </a:r>
          </a:p>
          <a:p>
            <a:pPr lvl="1"/>
            <a:r>
              <a:rPr lang="en-US" sz="3200">
                <a:latin typeface="Californian FB"/>
                <a:ea typeface="Verdana"/>
              </a:rPr>
              <a:t>Busy units</a:t>
            </a:r>
          </a:p>
          <a:p>
            <a:pPr lvl="1"/>
            <a:r>
              <a:rPr lang="en-US" sz="3200">
                <a:latin typeface="Californian FB"/>
                <a:ea typeface="Verdana"/>
              </a:rPr>
              <a:t>Staffing</a:t>
            </a:r>
          </a:p>
          <a:p>
            <a:pPr lvl="1"/>
            <a:r>
              <a:rPr lang="en-US" sz="3200">
                <a:latin typeface="Californian FB"/>
                <a:ea typeface="Verdana"/>
              </a:rPr>
              <a:t>Not enough studies</a:t>
            </a:r>
          </a:p>
        </p:txBody>
      </p:sp>
    </p:spTree>
    <p:extLst>
      <p:ext uri="{BB962C8B-B14F-4D97-AF65-F5344CB8AC3E}">
        <p14:creationId xmlns:p14="http://schemas.microsoft.com/office/powerpoint/2010/main" val="2849610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7CFCA984-57D1-6F7D-02C4-FD585CFA3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50853" y="975354"/>
            <a:ext cx="6721475" cy="504110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606EE1-7E3D-8D30-1730-67EAC6CD9A18}"/>
              </a:ext>
            </a:extLst>
          </p:cNvPr>
          <p:cNvSpPr txBox="1"/>
          <p:nvPr/>
        </p:nvSpPr>
        <p:spPr>
          <a:xfrm flipH="1">
            <a:off x="919975" y="2575931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8704C-EF95-C566-9DA0-AAC4CD7B24DF}"/>
              </a:ext>
            </a:extLst>
          </p:cNvPr>
          <p:cNvSpPr txBox="1"/>
          <p:nvPr/>
        </p:nvSpPr>
        <p:spPr>
          <a:xfrm>
            <a:off x="468351" y="2960648"/>
            <a:ext cx="2743200" cy="70788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solidFill>
                  <a:schemeClr val="accent3"/>
                </a:solidFill>
                <a:latin typeface="Californian FB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1381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6707188" cy="1143000"/>
          </a:xfrm>
        </p:spPr>
        <p:txBody>
          <a:bodyPr/>
          <a:lstStyle/>
          <a:p>
            <a:r>
              <a:rPr lang="en-US">
                <a:latin typeface="Californian FB"/>
              </a:rPr>
              <a:t>OBJECTIVES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00200"/>
            <a:ext cx="6778625" cy="4916255"/>
          </a:xfrm>
        </p:spPr>
        <p:txBody>
          <a:bodyPr/>
          <a:lstStyle/>
          <a:p>
            <a:r>
              <a:rPr lang="en-US" sz="2800">
                <a:latin typeface="Californian FB"/>
              </a:rPr>
              <a:t>Identify circumstances  for USG cannulation? </a:t>
            </a:r>
          </a:p>
          <a:p>
            <a:r>
              <a:rPr lang="en-US" sz="2800">
                <a:latin typeface="Californian FB"/>
              </a:rPr>
              <a:t>Investigate whether USG (ultrasound guided) cannulation improves cannulation accuracy. </a:t>
            </a:r>
          </a:p>
          <a:p>
            <a:r>
              <a:rPr lang="en-US" sz="2800">
                <a:latin typeface="Californian FB"/>
              </a:rPr>
              <a:t>Advantages and Disadvantages of USG?</a:t>
            </a:r>
          </a:p>
          <a:p>
            <a:r>
              <a:rPr lang="en-US" sz="2800">
                <a:latin typeface="Californian FB"/>
              </a:rPr>
              <a:t>Review what evidence exists to support the use of USG?</a:t>
            </a:r>
          </a:p>
          <a:p>
            <a:endParaRPr lang="en-US">
              <a:latin typeface="Californian FB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375AF95-6C34-3C92-EEE0-D26FBD8D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68413"/>
            <a:ext cx="7416800" cy="508000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Californian FB"/>
                <a:ea typeface="Verdana"/>
              </a:rPr>
              <a:t>REFERENCES</a:t>
            </a:r>
            <a:endParaRPr lang="en-US" sz="4000" dirty="0">
              <a:solidFill>
                <a:schemeClr val="bg1"/>
              </a:solidFill>
              <a:latin typeface="Californian FB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BB25ED-021B-02A7-D543-792C4C6D4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844675"/>
            <a:ext cx="7416800" cy="489585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Californian FB"/>
                <a:ea typeface="Verdana"/>
              </a:rPr>
              <a:t>Artery and vein models. Retrieved on February 19, 2023 from </a:t>
            </a:r>
            <a:r>
              <a:rPr lang="en-US" sz="2400" dirty="0">
                <a:solidFill>
                  <a:srgbClr val="1B00FE"/>
                </a:solidFill>
                <a:latin typeface="Californian FB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https://healthiack.com/encyclopedia/veins-diagram/attachment/veins-diagram-54</a:t>
            </a:r>
            <a:endParaRPr lang="en-US" sz="2400">
              <a:solidFill>
                <a:srgbClr val="1B00FE"/>
              </a:solidFill>
              <a:latin typeface="Californian FB"/>
              <a:ea typeface="Verdana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fornian FB"/>
                <a:ea typeface="Verdana"/>
              </a:rPr>
              <a:t>AVF Thrombosis. Retrieved on February 19, 2023 from </a:t>
            </a:r>
            <a:r>
              <a:rPr lang="en-US" sz="2400" dirty="0">
                <a:solidFill>
                  <a:srgbClr val="1B00FE"/>
                </a:solidFill>
                <a:latin typeface="Californian FB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Radiopaedia.org, the peer-reviewed collaborative radiology resource</a:t>
            </a:r>
            <a:endParaRPr lang="en-US" sz="2400" dirty="0">
              <a:solidFill>
                <a:srgbClr val="1B00FE"/>
              </a:solidFill>
              <a:latin typeface="Californian FB"/>
              <a:ea typeface="Verdana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dirty="0">
                <a:solidFill>
                  <a:schemeClr val="bg1"/>
                </a:solidFill>
                <a:latin typeface="Californian FB"/>
                <a:ea typeface="Verdana"/>
              </a:rPr>
              <a:t>Banerjee (February 22, 2023) Case discussion of aneurysms in both AVF/AVG. </a:t>
            </a:r>
            <a:endParaRPr lang="en-US" sz="2400">
              <a:solidFill>
                <a:schemeClr val="bg1"/>
              </a:solidFill>
              <a:ea typeface="Verdana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fornian FB"/>
                <a:ea typeface="Verdana"/>
              </a:rPr>
              <a:t>Eves J, Cai, P, et al. (2020) A Randomized clinical trial of ultrasound guided cannulation of difficult fistulae for dialysis access.</a:t>
            </a:r>
            <a:r>
              <a:rPr lang="en-US" sz="2400" i="1" dirty="0">
                <a:solidFill>
                  <a:schemeClr val="bg1"/>
                </a:solidFill>
                <a:latin typeface="Californian FB"/>
                <a:ea typeface="Verdana"/>
              </a:rPr>
              <a:t> J. of Vascular Access</a:t>
            </a:r>
            <a:r>
              <a:rPr lang="en-US" sz="2400" dirty="0">
                <a:solidFill>
                  <a:schemeClr val="bg1"/>
                </a:solidFill>
                <a:latin typeface="Californian FB"/>
                <a:ea typeface="Verdana"/>
              </a:rPr>
              <a:t> 2021: 22(4) 635-641. </a:t>
            </a:r>
          </a:p>
          <a:p>
            <a:endParaRPr lang="en-US" sz="2400" dirty="0">
              <a:solidFill>
                <a:schemeClr val="bg1"/>
              </a:solidFill>
              <a:latin typeface="Californian FB"/>
              <a:ea typeface="Verdana"/>
            </a:endParaRPr>
          </a:p>
          <a:p>
            <a:endParaRPr lang="en-US" sz="2400" dirty="0">
              <a:solidFill>
                <a:srgbClr val="FFFFFF"/>
              </a:solidFill>
              <a:latin typeface="Californian FB"/>
              <a:ea typeface="Verdana"/>
            </a:endParaRPr>
          </a:p>
          <a:p>
            <a:endParaRPr lang="en-US" dirty="0">
              <a:latin typeface="Californian FB"/>
              <a:ea typeface="Verdana"/>
            </a:endParaRPr>
          </a:p>
          <a:p>
            <a:endParaRPr lang="en-US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75941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9839-C2B8-3A19-B7FA-39DC225D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fornian FB"/>
                <a:ea typeface="Verdana"/>
              </a:rPr>
              <a:t>References</a:t>
            </a:r>
            <a:endParaRPr lang="en-US" sz="4400" dirty="0">
              <a:latin typeface="Californian FB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2F840-E5C5-B5E5-6802-25A74AC9A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  <a:latin typeface="Californian FB"/>
              </a:rPr>
              <a:t>Nalesso</a:t>
            </a:r>
            <a:r>
              <a:rPr lang="en-US" sz="2400" dirty="0">
                <a:solidFill>
                  <a:schemeClr val="bg1"/>
                </a:solidFill>
                <a:latin typeface="Californian FB"/>
              </a:rPr>
              <a:t> F, </a:t>
            </a:r>
            <a:r>
              <a:rPr lang="en-US" sz="2400" dirty="0" err="1">
                <a:solidFill>
                  <a:schemeClr val="bg1"/>
                </a:solidFill>
                <a:latin typeface="Californian FB"/>
              </a:rPr>
              <a:t>Garzotto</a:t>
            </a:r>
            <a:r>
              <a:rPr lang="en-US" sz="2400" dirty="0">
                <a:solidFill>
                  <a:schemeClr val="bg1"/>
                </a:solidFill>
                <a:latin typeface="Californian FB"/>
              </a:rPr>
              <a:t> F , et al ., (2020) Ultrasound for the clinical management of vascular access cannulation and needle position in hemodialysis patients. </a:t>
            </a:r>
            <a:r>
              <a:rPr lang="en-US" sz="2400" i="1" dirty="0">
                <a:solidFill>
                  <a:schemeClr val="bg1"/>
                </a:solidFill>
                <a:latin typeface="Californian FB"/>
              </a:rPr>
              <a:t>Ultrasound in Med &amp; Bio.</a:t>
            </a:r>
            <a:r>
              <a:rPr lang="en-US" sz="2400" dirty="0">
                <a:solidFill>
                  <a:schemeClr val="bg1"/>
                </a:solidFill>
                <a:latin typeface="Californian FB"/>
              </a:rPr>
              <a:t>46 (2) 455-59. </a:t>
            </a:r>
          </a:p>
          <a:p>
            <a:r>
              <a:rPr lang="en-US" sz="2400" dirty="0">
                <a:solidFill>
                  <a:schemeClr val="bg1"/>
                </a:solidFill>
                <a:latin typeface="Californian FB"/>
              </a:rPr>
              <a:t>Needle position within vein . Retrieved on February 20, 2023 from </a:t>
            </a:r>
            <a:r>
              <a:rPr lang="en-US" sz="2400" dirty="0">
                <a:solidFill>
                  <a:srgbClr val="1B00FE"/>
                </a:solidFill>
                <a:latin typeface="Californian FB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Wiley Online Library | Scientific research articles, journals, books, and reference works</a:t>
            </a:r>
            <a:endParaRPr lang="en-US" sz="2400" dirty="0">
              <a:solidFill>
                <a:srgbClr val="1B00FE"/>
              </a:solidFill>
              <a:latin typeface="Californian FB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dirty="0">
                <a:solidFill>
                  <a:schemeClr val="bg1"/>
                </a:solidFill>
                <a:latin typeface="Californian FB"/>
              </a:rPr>
              <a:t>Schoch, M, Bennett, P, et al., Point-of care ultrasound use for vascular access assessment and cannulation in hemodialysis: A scoping review.  </a:t>
            </a:r>
            <a:r>
              <a:rPr lang="en-US" sz="2400" i="1" dirty="0">
                <a:solidFill>
                  <a:schemeClr val="bg1"/>
                </a:solidFill>
                <a:latin typeface="Californian FB"/>
              </a:rPr>
              <a:t>Seminars in Dialysis</a:t>
            </a:r>
            <a:r>
              <a:rPr lang="en-US" sz="2400" dirty="0">
                <a:solidFill>
                  <a:schemeClr val="bg1"/>
                </a:solidFill>
                <a:latin typeface="Californian FB"/>
              </a:rPr>
              <a:t> (2020)</a:t>
            </a:r>
          </a:p>
          <a:p>
            <a:r>
              <a:rPr lang="en-US" sz="2400" dirty="0">
                <a:solidFill>
                  <a:schemeClr val="bg1"/>
                </a:solidFill>
                <a:latin typeface="Californian FB"/>
              </a:rPr>
              <a:t>Tadashi, K, Mayumi, T et al., (2016), </a:t>
            </a:r>
            <a:r>
              <a:rPr lang="en-US" sz="2400" i="1" dirty="0">
                <a:solidFill>
                  <a:schemeClr val="bg1"/>
                </a:solidFill>
                <a:latin typeface="Californian FB"/>
              </a:rPr>
              <a:t>Renal </a:t>
            </a:r>
            <a:r>
              <a:rPr lang="en-US" sz="2400" i="1" dirty="0" err="1">
                <a:solidFill>
                  <a:schemeClr val="bg1"/>
                </a:solidFill>
                <a:latin typeface="Californian FB"/>
              </a:rPr>
              <a:t>replacment</a:t>
            </a:r>
            <a:r>
              <a:rPr lang="en-US" sz="2400" i="1" dirty="0">
                <a:solidFill>
                  <a:schemeClr val="bg1"/>
                </a:solidFill>
                <a:latin typeface="Californian FB"/>
              </a:rPr>
              <a:t> therapy . 2:7</a:t>
            </a:r>
          </a:p>
          <a:p>
            <a:endParaRPr lang="en-US" sz="2400" i="1" dirty="0">
              <a:solidFill>
                <a:schemeClr val="bg1"/>
              </a:solidFill>
              <a:latin typeface="Californian FB"/>
            </a:endParaRPr>
          </a:p>
        </p:txBody>
      </p:sp>
    </p:spTree>
    <p:extLst>
      <p:ext uri="{BB962C8B-B14F-4D97-AF65-F5344CB8AC3E}">
        <p14:creationId xmlns:p14="http://schemas.microsoft.com/office/powerpoint/2010/main" val="416321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DD51B-23A8-AD80-FE01-A7627EF8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3552" cy="1143000"/>
          </a:xfrm>
        </p:spPr>
        <p:txBody>
          <a:bodyPr/>
          <a:lstStyle/>
          <a:p>
            <a:r>
              <a:rPr lang="en-US" sz="4800">
                <a:solidFill>
                  <a:schemeClr val="bg1"/>
                </a:solidFill>
                <a:latin typeface="Californian FB"/>
                <a:ea typeface="Verdana"/>
              </a:rPr>
              <a:t>Hemodialysis Access</a:t>
            </a:r>
            <a:endParaRPr lang="en-US" sz="4400">
              <a:solidFill>
                <a:schemeClr val="bg1"/>
              </a:solidFill>
              <a:latin typeface="Californian FB"/>
              <a:ea typeface="Verdan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56167-4AA7-8053-3936-02D003D82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3200">
              <a:latin typeface="Californian FB"/>
              <a:ea typeface="Verdana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E1B72E-4AF2-79B8-6B81-5098B2296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en-US" sz="3200">
              <a:latin typeface="Californian FB"/>
              <a:ea typeface="Verdana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8FD68166-E5DB-019E-1E6D-CD30DA38ED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10" y="2409051"/>
            <a:ext cx="2963466" cy="3951288"/>
          </a:xfrm>
        </p:spPr>
      </p:pic>
      <p:pic>
        <p:nvPicPr>
          <p:cNvPr id="12" name="Picture 12" descr="A picture containing tattoo&#10;&#10;Description automatically generated">
            <a:extLst>
              <a:ext uri="{FF2B5EF4-FFF2-40B4-BE49-F238E27FC236}">
                <a16:creationId xmlns:a16="http://schemas.microsoft.com/office/drawing/2014/main" id="{19A894E0-D5FC-2993-6E51-E0CF781F1B6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20520" y="2409051"/>
            <a:ext cx="2963466" cy="3951288"/>
          </a:xfrm>
        </p:spPr>
      </p:pic>
      <p:pic>
        <p:nvPicPr>
          <p:cNvPr id="13" name="Picture 13" descr="A picture containing person, close&#10;&#10;Description automatically generated">
            <a:extLst>
              <a:ext uri="{FF2B5EF4-FFF2-40B4-BE49-F238E27FC236}">
                <a16:creationId xmlns:a16="http://schemas.microsoft.com/office/drawing/2014/main" id="{083BFB39-D76F-3362-EF61-5C9E60D19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265663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7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44CE-85CC-1DCD-C2EF-780E19D2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68413"/>
            <a:ext cx="8543073" cy="4912731"/>
          </a:xfrm>
        </p:spPr>
        <p:txBody>
          <a:bodyPr/>
          <a:lstStyle/>
          <a:p>
            <a:pPr algn="ctr"/>
            <a:r>
              <a:rPr lang="en-US" sz="7200">
                <a:solidFill>
                  <a:schemeClr val="bg1"/>
                </a:solidFill>
                <a:latin typeface="Californian FB"/>
                <a:ea typeface="Verdana"/>
              </a:rPr>
              <a:t>WHY</a:t>
            </a:r>
            <a:r>
              <a:rPr lang="en-US" sz="5400">
                <a:solidFill>
                  <a:schemeClr val="bg1"/>
                </a:solidFill>
                <a:latin typeface="Californian FB"/>
                <a:ea typeface="Verdana"/>
              </a:rPr>
              <a:t> </a:t>
            </a:r>
            <a:br>
              <a:rPr lang="en-US" sz="5400">
                <a:solidFill>
                  <a:schemeClr val="bg1"/>
                </a:solidFill>
                <a:latin typeface="Californian FB"/>
                <a:ea typeface="Verdana"/>
              </a:rPr>
            </a:br>
            <a:r>
              <a:rPr lang="en-US" sz="5400">
                <a:solidFill>
                  <a:schemeClr val="bg1"/>
                </a:solidFill>
                <a:latin typeface="Californian FB"/>
                <a:ea typeface="Verdana"/>
              </a:rPr>
              <a:t>IS THE CHOICE OF VASCULAR ACCESS SO IMPORTANT?</a:t>
            </a:r>
          </a:p>
        </p:txBody>
      </p:sp>
    </p:spTree>
    <p:extLst>
      <p:ext uri="{BB962C8B-B14F-4D97-AF65-F5344CB8AC3E}">
        <p14:creationId xmlns:p14="http://schemas.microsoft.com/office/powerpoint/2010/main" val="37983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7378-9885-CBB9-ADFF-A7450AF07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741" y="346230"/>
            <a:ext cx="7772400" cy="1470025"/>
          </a:xfrm>
        </p:spPr>
        <p:txBody>
          <a:bodyPr/>
          <a:lstStyle/>
          <a:p>
            <a:r>
              <a:rPr lang="en-US">
                <a:ea typeface="Verdana"/>
              </a:rPr>
              <a:t>     </a:t>
            </a:r>
            <a:r>
              <a:rPr lang="en-US" b="1">
                <a:ea typeface="Verdana"/>
              </a:rPr>
              <a:t>  </a:t>
            </a:r>
            <a:r>
              <a:rPr lang="en-US" sz="5400" b="1">
                <a:latin typeface="Californian FB"/>
                <a:ea typeface="Verdana"/>
              </a:rPr>
              <a:t>NKF GUIDELINES</a:t>
            </a:r>
            <a:endParaRPr lang="en-US" sz="5400" b="1">
              <a:latin typeface="Californian FB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4D360-199D-3349-A4D0-27AB9D528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3766" y="1823224"/>
            <a:ext cx="6400800" cy="1752600"/>
          </a:xfrm>
        </p:spPr>
        <p:txBody>
          <a:bodyPr/>
          <a:lstStyle/>
          <a:p>
            <a:r>
              <a:rPr lang="en-US">
                <a:latin typeface="Californian FB"/>
                <a:ea typeface="+mn-lt"/>
                <a:cs typeface="+mn-lt"/>
              </a:rPr>
              <a:t>On</a:t>
            </a:r>
            <a:r>
              <a:rPr lang="en-US" b="1">
                <a:latin typeface="Californian FB"/>
                <a:ea typeface="+mn-lt"/>
                <a:cs typeface="+mn-lt"/>
              </a:rPr>
              <a:t> March 13, 2020</a:t>
            </a:r>
            <a:r>
              <a:rPr lang="en-US">
                <a:latin typeface="Californian FB"/>
                <a:ea typeface="+mn-lt"/>
                <a:cs typeface="+mn-lt"/>
              </a:rPr>
              <a:t>, the National Kidney Foundation (NKF) released the Kidney Disease Outcomes Quality Initiative (KDOQI) Clinical Practice Guideline for Vascular Access. Last update was in 2006!</a:t>
            </a:r>
          </a:p>
          <a:p>
            <a:endParaRPr lang="en-US">
              <a:latin typeface="Californian FB"/>
              <a:ea typeface="Verdana"/>
            </a:endParaRPr>
          </a:p>
          <a:p>
            <a:pPr algn="l"/>
            <a:r>
              <a:rPr lang="en-US">
                <a:latin typeface="Californian FB"/>
                <a:ea typeface="Verdana"/>
              </a:rPr>
              <a:t>(NKF, 2023)</a:t>
            </a:r>
          </a:p>
          <a:p>
            <a:endParaRPr lang="en-US">
              <a:latin typeface="Californian FB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7240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0F05-94E6-5E08-EB19-13BAD5A6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fornian FB"/>
                <a:ea typeface="Verdana"/>
              </a:rPr>
              <a:t>ESKD LIFE PLAN</a:t>
            </a:r>
            <a:endParaRPr lang="en-US" b="1">
              <a:latin typeface="Californian FB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17A24E-9CFF-3CBE-3CA0-BEC89B5C4EEC}"/>
              </a:ext>
            </a:extLst>
          </p:cNvPr>
          <p:cNvSpPr txBox="1"/>
          <p:nvPr/>
        </p:nvSpPr>
        <p:spPr>
          <a:xfrm>
            <a:off x="2152185" y="1717288"/>
            <a:ext cx="6345043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latin typeface="Californian FB"/>
                <a:cs typeface="Arial"/>
              </a:rPr>
              <a:t>The ideal hemodialysis vascular access is one that provides reliable, complication free access to deliver prescribed dialysis and that is also concurrently suitable for a given patient’s needs</a:t>
            </a:r>
            <a:endParaRPr lang="en-US" sz="3600">
              <a:latin typeface="Californian FB"/>
              <a:cs typeface="Arial" charset="0"/>
            </a:endParaRPr>
          </a:p>
          <a:p>
            <a:pPr algn="ctr"/>
            <a:endParaRPr lang="en-US" sz="3600">
              <a:latin typeface="Californian FB"/>
              <a:cs typeface="Arial" charset="0"/>
            </a:endParaRPr>
          </a:p>
          <a:p>
            <a:pPr algn="ctr"/>
            <a:r>
              <a:rPr lang="en-US" sz="3600">
                <a:latin typeface="Californian FB"/>
                <a:cs typeface="Arial"/>
              </a:rPr>
              <a:t>(NKF, 2023)</a:t>
            </a:r>
            <a:endParaRPr lang="en-US" sz="3600">
              <a:latin typeface="Californian FB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74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2AF0-2F4B-B03E-2013-628604534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fornian FB"/>
                <a:ea typeface="Verdana"/>
              </a:rPr>
              <a:t>WHY USG CANNULATION?</a:t>
            </a:r>
            <a:endParaRPr lang="en-US">
              <a:latin typeface="Californian FB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4DE6F-A83F-F270-9F84-DCD16AF00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Californian FB"/>
                <a:ea typeface="Verdana"/>
              </a:rPr>
              <a:t>Access Damage &amp; Treatment Delay</a:t>
            </a:r>
            <a:endParaRPr lang="en-US" sz="3600" dirty="0">
              <a:latin typeface="Verdana"/>
              <a:ea typeface="Verdana"/>
            </a:endParaRPr>
          </a:p>
          <a:p>
            <a:r>
              <a:rPr lang="en-US" sz="3600" dirty="0">
                <a:latin typeface="Californian FB"/>
                <a:ea typeface="Verdana"/>
              </a:rPr>
              <a:t>Repeated cannulation of same site &amp; Increase risk of aneurysm</a:t>
            </a:r>
          </a:p>
          <a:p>
            <a:r>
              <a:rPr lang="en-US" sz="3600" dirty="0">
                <a:latin typeface="Californian FB"/>
                <a:ea typeface="Verdana"/>
              </a:rPr>
              <a:t>Hematoma &amp; Thrombosis</a:t>
            </a:r>
          </a:p>
          <a:p>
            <a:r>
              <a:rPr lang="en-US" sz="3600" dirty="0">
                <a:latin typeface="Californian FB"/>
                <a:ea typeface="Verdana"/>
              </a:rPr>
              <a:t>Access Failure and placement of Tunneled dialysis catheter (TDC)</a:t>
            </a:r>
            <a:endParaRPr lang="en-US" sz="3600" dirty="0">
              <a:ea typeface="Verdana"/>
            </a:endParaRPr>
          </a:p>
          <a:p>
            <a:endParaRPr lang="en-US" sz="3600">
              <a:latin typeface="Californian FB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7734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2FF2-A72B-8D15-C09F-2DCFD32B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  <a:latin typeface="Californian FB"/>
              </a:rPr>
              <a:t>ACCESS DAMAGE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66B79A5-1E29-2DD7-54B0-AC9418B2B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CC7E0-F74C-7C83-237E-39619CB51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wrap="square" anchor="t">
            <a:normAutofit fontScale="85000" lnSpcReduction="10000"/>
          </a:bodyPr>
          <a:lstStyle/>
          <a:p>
            <a:r>
              <a:rPr lang="en-US" sz="3200">
                <a:solidFill>
                  <a:schemeClr val="bg1"/>
                </a:solidFill>
                <a:latin typeface="Californian FB"/>
              </a:rPr>
              <a:t>Cannulation itself causes microtrauma which leads to hyperplasia of the intima and lead to vessel stenosis. </a:t>
            </a:r>
          </a:p>
          <a:p>
            <a:endParaRPr lang="en-US" sz="3200">
              <a:solidFill>
                <a:schemeClr val="bg1"/>
              </a:solidFill>
              <a:latin typeface="Californian FB"/>
            </a:endParaRPr>
          </a:p>
          <a:p>
            <a:endParaRPr lang="en-US" sz="3200">
              <a:solidFill>
                <a:schemeClr val="bg1"/>
              </a:solidFill>
              <a:latin typeface="Californian FB"/>
            </a:endParaRPr>
          </a:p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  <a:latin typeface="Californian FB"/>
              </a:rPr>
              <a:t>Infusion Therapy Institute, 2023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27C521A-20C8-2A6B-B3AB-203FEA392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F7492FD-33EF-D5E4-731A-018AD683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19" y="2174875"/>
            <a:ext cx="3983587" cy="395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509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31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template</vt:lpstr>
      <vt:lpstr>Custom Design</vt:lpstr>
      <vt:lpstr>Ultrasound Guided AV Access Cannulation</vt:lpstr>
      <vt:lpstr>US Guided Cannulation</vt:lpstr>
      <vt:lpstr>OBJECTIVES</vt:lpstr>
      <vt:lpstr>Hemodialysis Access</vt:lpstr>
      <vt:lpstr>WHY  IS THE CHOICE OF VASCULAR ACCESS SO IMPORTANT?</vt:lpstr>
      <vt:lpstr>       NKF GUIDELINES</vt:lpstr>
      <vt:lpstr>ESKD LIFE PLAN</vt:lpstr>
      <vt:lpstr>WHY USG CANNULATION?</vt:lpstr>
      <vt:lpstr>ACCESS DAMAGE</vt:lpstr>
      <vt:lpstr>REPEATED CANNULATION &amp; ANEURYSM </vt:lpstr>
      <vt:lpstr>HEMATOMA/THROMBOSIS</vt:lpstr>
      <vt:lpstr>CHANGES WITHIN THE ACCESS</vt:lpstr>
      <vt:lpstr>ACCESS FAILURE AND TDC PLACEMENT</vt:lpstr>
      <vt:lpstr>WHAT OTHER COMPLICATIONS EXIST</vt:lpstr>
      <vt:lpstr>POINT OF CARE ULTRASOUND USE</vt:lpstr>
      <vt:lpstr>HOW DO WE CANNULATE AVF/G?</vt:lpstr>
      <vt:lpstr>USG </vt:lpstr>
      <vt:lpstr>POINT OF CARE ULSTRASOUND USE </vt:lpstr>
      <vt:lpstr>UTILIZATION OF POCUS</vt:lpstr>
      <vt:lpstr>BENFITS OF POCUS</vt:lpstr>
      <vt:lpstr>FINDINGS OF POCUS</vt:lpstr>
      <vt:lpstr>BARRIERS</vt:lpstr>
      <vt:lpstr>USG FOR CLINICAL MANAGEMENT AND NEEDLE POSITION </vt:lpstr>
      <vt:lpstr>PowerPoint Presentation</vt:lpstr>
      <vt:lpstr>CANNULATION OF DIFFICULT AVF</vt:lpstr>
      <vt:lpstr>CANNULATION OF DIFFICULT AVG</vt:lpstr>
      <vt:lpstr>IN CONCLUSION</vt:lpstr>
      <vt:lpstr>IN CONCLUSION</vt:lpstr>
      <vt:lpstr>PowerPoint Presentation</vt:lpstr>
      <vt:lpstr>REFERENCES</vt:lpstr>
      <vt:lpstr>References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revision>184</cp:revision>
  <dcterms:created xsi:type="dcterms:W3CDTF">2006-06-29T12:15:01Z</dcterms:created>
  <dcterms:modified xsi:type="dcterms:W3CDTF">2023-02-23T18:13:02Z</dcterms:modified>
</cp:coreProperties>
</file>