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57" r:id="rId6"/>
    <p:sldId id="259" r:id="rId7"/>
    <p:sldId id="267" r:id="rId8"/>
    <p:sldId id="261" r:id="rId9"/>
    <p:sldId id="262" r:id="rId10"/>
    <p:sldId id="269" r:id="rId11"/>
    <p:sldId id="273" r:id="rId12"/>
    <p:sldId id="283" r:id="rId13"/>
    <p:sldId id="284" r:id="rId14"/>
    <p:sldId id="280" r:id="rId15"/>
    <p:sldId id="271" r:id="rId16"/>
    <p:sldId id="275" r:id="rId17"/>
    <p:sldId id="276" r:id="rId18"/>
    <p:sldId id="278" r:id="rId19"/>
    <p:sldId id="281" r:id="rId20"/>
    <p:sldId id="285" r:id="rId21"/>
    <p:sldId id="286" r:id="rId22"/>
    <p:sldId id="287" r:id="rId23"/>
    <p:sldId id="288" r:id="rId24"/>
    <p:sldId id="290" r:id="rId25"/>
    <p:sldId id="291" r:id="rId26"/>
    <p:sldId id="292" r:id="rId27"/>
    <p:sldId id="295" r:id="rId28"/>
    <p:sldId id="298" r:id="rId29"/>
    <p:sldId id="299" r:id="rId30"/>
    <p:sldId id="300" r:id="rId31"/>
    <p:sldId id="301" r:id="rId32"/>
    <p:sldId id="302" r:id="rId33"/>
    <p:sldId id="303"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07815-1853-52A8-4544-93E960170A3F}" v="242" dt="2022-07-26T18:25:04.977"/>
    <p1510:client id="{26242044-CECC-4AA2-9CB0-ED56EF383323}" v="15" dt="2023-02-25T15:54:40.454"/>
    <p1510:client id="{39914B68-EFFD-A8FC-055C-9290D29F541D}" v="4727" dt="2022-07-18T19:25:47.462"/>
    <p1510:client id="{EB40B611-7707-4D3E-BACC-47E4D3592383}" v="83" dt="2022-07-01T18:56:18.95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465" autoAdjust="0"/>
  </p:normalViewPr>
  <p:slideViewPr>
    <p:cSldViewPr snapToGrid="0">
      <p:cViewPr varScale="1">
        <p:scale>
          <a:sx n="82" d="100"/>
          <a:sy n="82" d="100"/>
        </p:scale>
        <p:origin x="450" y="90"/>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2/27/2023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2/27/2023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2</a:t>
            </a:fld>
            <a:endParaRPr lang="en-US"/>
          </a:p>
        </p:txBody>
      </p:sp>
    </p:spTree>
    <p:extLst>
      <p:ext uri="{BB962C8B-B14F-4D97-AF65-F5344CB8AC3E}">
        <p14:creationId xmlns:p14="http://schemas.microsoft.com/office/powerpoint/2010/main" val="151482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3</a:t>
            </a:fld>
            <a:endParaRPr lang="en-US"/>
          </a:p>
        </p:txBody>
      </p:sp>
    </p:spTree>
    <p:extLst>
      <p:ext uri="{BB962C8B-B14F-4D97-AF65-F5344CB8AC3E}">
        <p14:creationId xmlns:p14="http://schemas.microsoft.com/office/powerpoint/2010/main" val="385503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Establish hypothesis</a:t>
            </a:r>
            <a:r>
              <a:rPr lang="en-US" baseline="0" dirty="0"/>
              <a:t> before you begin the experiment. This should be your best educated guess based on your research.</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a:t>
            </a:fld>
            <a:endParaRPr lang="en-US"/>
          </a:p>
        </p:txBody>
      </p:sp>
    </p:spTree>
    <p:extLst>
      <p:ext uri="{BB962C8B-B14F-4D97-AF65-F5344CB8AC3E}">
        <p14:creationId xmlns:p14="http://schemas.microsoft.com/office/powerpoint/2010/main" val="1862177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a:t>Click to edit Master title style</a:t>
            </a:r>
            <a:endParaRPr/>
          </a:p>
        </p:txBody>
      </p: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pic>
        <p:nvPicPr>
          <p:cNvPr id="9" name="Picture 8" descr="Closeup of test tubes" title="Science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2/27/2023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2/27/2023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2/27/2023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a:t>Click to edit Master title style</a:t>
            </a:r>
            <a:endParaRPr/>
          </a:p>
        </p:txBody>
      </p: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402902D-A5F5-4D7D-AAA7-32469BA0BC4D}" type="datetimeFigureOut">
              <a:rPr lang="en-US"/>
              <a:t>2/27/2023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402902D-A5F5-4D7D-AAA7-32469BA0BC4D}" type="datetimeFigureOut">
              <a:rPr lang="en-US"/>
              <a:t>2/27/2023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402902D-A5F5-4D7D-AAA7-32469BA0BC4D}" type="datetimeFigureOut">
              <a:rPr lang="en-US"/>
              <a:t>2/27/2023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a:t>2/27/2023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a:t>Click to edit Master title style</a:t>
            </a:r>
            <a:endParaRP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a:t>Click to edit Master title style</a:t>
            </a:r>
            <a:endParaRPr/>
          </a:p>
        </p:txBody>
      </p:sp>
      <p:sp>
        <p:nvSpPr>
          <p:cNvPr id="3" name="Picture Placeholder 2"/>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2/27/2023</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5EBD40FD-8B56-4796-81FF-437BBA33AB28"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cid:5E0AFCFA-5942-4749-B6D5-AD181A254223"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cs typeface="Arial"/>
              </a:rPr>
              <a:t>Methicillin Resistant Staph Aureus Bacteremia</a:t>
            </a:r>
          </a:p>
        </p:txBody>
      </p:sp>
      <p:sp>
        <p:nvSpPr>
          <p:cNvPr id="3" name="Subtitle 2"/>
          <p:cNvSpPr>
            <a:spLocks noGrp="1"/>
          </p:cNvSpPr>
          <p:nvPr>
            <p:ph type="subTitle" idx="1"/>
          </p:nvPr>
        </p:nvSpPr>
        <p:spPr/>
        <p:txBody>
          <a:bodyPr>
            <a:normAutofit fontScale="85000" lnSpcReduction="20000"/>
          </a:bodyPr>
          <a:lstStyle/>
          <a:p>
            <a:r>
              <a:rPr lang="en-US" dirty="0">
                <a:cs typeface="Arial"/>
              </a:rPr>
              <a:t>Dr. Jayant Kumar</a:t>
            </a:r>
          </a:p>
          <a:p>
            <a:r>
              <a:rPr lang="en-US" dirty="0">
                <a:cs typeface="Arial"/>
              </a:rPr>
              <a:t>15th Annual SW Nephrology Symposium </a:t>
            </a: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4005-19EE-E31A-92F3-886135421332}"/>
              </a:ext>
            </a:extLst>
          </p:cNvPr>
          <p:cNvSpPr>
            <a:spLocks noGrp="1"/>
          </p:cNvSpPr>
          <p:nvPr>
            <p:ph type="title"/>
          </p:nvPr>
        </p:nvSpPr>
        <p:spPr/>
        <p:txBody>
          <a:bodyPr/>
          <a:lstStyle/>
          <a:p>
            <a:r>
              <a:rPr lang="en-US" dirty="0">
                <a:cs typeface="Arial"/>
              </a:rPr>
              <a:t>MRSA Colonization  - reducing the risk of infection</a:t>
            </a:r>
            <a:endParaRPr lang="en-US" dirty="0"/>
          </a:p>
        </p:txBody>
      </p:sp>
      <p:sp>
        <p:nvSpPr>
          <p:cNvPr id="3" name="Content Placeholder 2">
            <a:extLst>
              <a:ext uri="{FF2B5EF4-FFF2-40B4-BE49-F238E27FC236}">
                <a16:creationId xmlns:a16="http://schemas.microsoft.com/office/drawing/2014/main" id="{75875357-DD06-077B-8E8B-8F4DC1EE1FD1}"/>
              </a:ext>
            </a:extLst>
          </p:cNvPr>
          <p:cNvSpPr>
            <a:spLocks noGrp="1"/>
          </p:cNvSpPr>
          <p:nvPr>
            <p:ph idx="1"/>
          </p:nvPr>
        </p:nvSpPr>
        <p:spPr>
          <a:xfrm>
            <a:off x="436180" y="1543708"/>
            <a:ext cx="11083157" cy="4996354"/>
          </a:xfrm>
        </p:spPr>
        <p:txBody>
          <a:bodyPr vert="horz" lIns="91440" tIns="45720" rIns="91440" bIns="45720" rtlCol="0" anchor="t">
            <a:normAutofit/>
          </a:bodyPr>
          <a:lstStyle/>
          <a:p>
            <a:r>
              <a:rPr lang="en-US" dirty="0">
                <a:cs typeface="Arial"/>
              </a:rPr>
              <a:t>Multiple studies have shown that the traditional MRSA nares swabbing can be as low as 66% accurate.  PCR tests more accurate (but more expensive and more false positive result).  Swabs with nylon-flocked tips outperform traditional rayon swabs. </a:t>
            </a:r>
          </a:p>
          <a:p>
            <a:pPr>
              <a:buClr>
                <a:srgbClr val="A6A6A6"/>
              </a:buClr>
            </a:pPr>
            <a:r>
              <a:rPr lang="en-US" dirty="0">
                <a:cs typeface="Arial"/>
              </a:rPr>
              <a:t>Screening of multiple body sites has been shown to improve detection with 2-3 sites as optimal for detection.</a:t>
            </a:r>
          </a:p>
          <a:p>
            <a:pPr>
              <a:buClr>
                <a:srgbClr val="A6A6A6"/>
              </a:buClr>
            </a:pPr>
            <a:r>
              <a:rPr lang="en-US" dirty="0">
                <a:cs typeface="Arial"/>
              </a:rPr>
              <a:t>For MRSA positive patients, most health care settings initiate strict isolation and elimination of the MRSA colonization. </a:t>
            </a:r>
          </a:p>
          <a:p>
            <a:pPr>
              <a:buClr>
                <a:srgbClr val="A6A6A6"/>
              </a:buClr>
            </a:pPr>
            <a:r>
              <a:rPr lang="en-US" dirty="0">
                <a:cs typeface="Arial"/>
              </a:rPr>
              <a:t>Infection prevention measures include screening, contact isolation and good hand-hygiene practices.  Topical nasal mupirocin alone failed to reduce subsequent MRSA infections, perhaps due to colonization at other body sites.</a:t>
            </a:r>
          </a:p>
        </p:txBody>
      </p:sp>
    </p:spTree>
    <p:extLst>
      <p:ext uri="{BB962C8B-B14F-4D97-AF65-F5344CB8AC3E}">
        <p14:creationId xmlns:p14="http://schemas.microsoft.com/office/powerpoint/2010/main" val="30864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32C6-8AF0-88A8-BE32-F943957EEA31}"/>
              </a:ext>
            </a:extLst>
          </p:cNvPr>
          <p:cNvSpPr>
            <a:spLocks noGrp="1"/>
          </p:cNvSpPr>
          <p:nvPr>
            <p:ph type="title"/>
          </p:nvPr>
        </p:nvSpPr>
        <p:spPr>
          <a:xfrm>
            <a:off x="252249" y="127000"/>
            <a:ext cx="10872951" cy="755694"/>
          </a:xfrm>
        </p:spPr>
        <p:txBody>
          <a:bodyPr/>
          <a:lstStyle/>
          <a:p>
            <a:r>
              <a:rPr lang="en-US" dirty="0">
                <a:cs typeface="Arial"/>
              </a:rPr>
              <a:t>MRSA transmission and resistance</a:t>
            </a:r>
            <a:endParaRPr lang="en-US" dirty="0"/>
          </a:p>
        </p:txBody>
      </p:sp>
      <p:sp>
        <p:nvSpPr>
          <p:cNvPr id="3" name="Content Placeholder 2">
            <a:extLst>
              <a:ext uri="{FF2B5EF4-FFF2-40B4-BE49-F238E27FC236}">
                <a16:creationId xmlns:a16="http://schemas.microsoft.com/office/drawing/2014/main" id="{FB6FBC76-CD0A-C037-1567-9905D14FA7DA}"/>
              </a:ext>
            </a:extLst>
          </p:cNvPr>
          <p:cNvSpPr>
            <a:spLocks noGrp="1"/>
          </p:cNvSpPr>
          <p:nvPr>
            <p:ph idx="1"/>
          </p:nvPr>
        </p:nvSpPr>
        <p:spPr>
          <a:xfrm>
            <a:off x="252249" y="1491157"/>
            <a:ext cx="11372192" cy="5193422"/>
          </a:xfrm>
        </p:spPr>
        <p:txBody>
          <a:bodyPr vert="horz" lIns="91440" tIns="45720" rIns="91440" bIns="45720" rtlCol="0" anchor="t">
            <a:normAutofit/>
          </a:bodyPr>
          <a:lstStyle/>
          <a:p>
            <a:r>
              <a:rPr lang="en-US" dirty="0">
                <a:cs typeface="Arial"/>
              </a:rPr>
              <a:t>Any item that comes in contact with skin can transmit MRSA – such as pens, white coats, mobile phone etc. </a:t>
            </a:r>
          </a:p>
          <a:p>
            <a:pPr>
              <a:buClr>
                <a:srgbClr val="A6A6A6"/>
              </a:buClr>
            </a:pPr>
            <a:r>
              <a:rPr lang="en-US" dirty="0">
                <a:cs typeface="Arial"/>
              </a:rPr>
              <a:t>The Staph aureus genome consists of mobile genetic elements (MGEs) which lead to different S. aureus strains and antibiotic resistance. </a:t>
            </a:r>
          </a:p>
          <a:p>
            <a:pPr>
              <a:buClr>
                <a:srgbClr val="A6A6A6"/>
              </a:buClr>
            </a:pPr>
            <a:r>
              <a:rPr lang="en-US" dirty="0">
                <a:cs typeface="Arial"/>
              </a:rPr>
              <a:t>The emergence of vancomycin resistance is the most feared genetic change to MRSA . </a:t>
            </a:r>
          </a:p>
          <a:p>
            <a:pPr>
              <a:buClr>
                <a:srgbClr val="A6A6A6"/>
              </a:buClr>
            </a:pPr>
            <a:r>
              <a:rPr lang="en-US" dirty="0">
                <a:cs typeface="Arial"/>
              </a:rPr>
              <a:t>S. aureus exhibits 2 forms of vancomycin resistance: Vancomycin-intermediate (VISA) tends to emerge with repeated or prolonged course of vancomycin treatment. </a:t>
            </a:r>
          </a:p>
          <a:p>
            <a:pPr>
              <a:buClr>
                <a:srgbClr val="A6A6A6"/>
              </a:buClr>
            </a:pPr>
            <a:r>
              <a:rPr lang="en-US" dirty="0">
                <a:cs typeface="Arial"/>
              </a:rPr>
              <a:t>This is seen as higher vancomycin minimum inhibitory concentrations (MICs). </a:t>
            </a:r>
          </a:p>
          <a:p>
            <a:pPr>
              <a:buClr>
                <a:srgbClr val="A6A6A6"/>
              </a:buClr>
            </a:pPr>
            <a:r>
              <a:rPr lang="en-US" dirty="0">
                <a:cs typeface="Arial"/>
              </a:rPr>
              <a:t>Vancomycin-resistant </a:t>
            </a:r>
            <a:r>
              <a:rPr lang="en-US" dirty="0" err="1">
                <a:cs typeface="Arial"/>
              </a:rPr>
              <a:t>S.aureus</a:t>
            </a:r>
            <a:r>
              <a:rPr lang="en-US" dirty="0">
                <a:cs typeface="Arial"/>
              </a:rPr>
              <a:t> has been shown to occur through genetic changes from vancomycin-resistant Enterococcus faecalis.  Fortunately, this is a rare occurrence with only few recorded cases of vancomycin-resistant S. aureus. </a:t>
            </a:r>
          </a:p>
        </p:txBody>
      </p:sp>
    </p:spTree>
    <p:extLst>
      <p:ext uri="{BB962C8B-B14F-4D97-AF65-F5344CB8AC3E}">
        <p14:creationId xmlns:p14="http://schemas.microsoft.com/office/powerpoint/2010/main" val="140879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7D87ED-2FDA-D3DE-0162-D34B69C353A5}"/>
              </a:ext>
            </a:extLst>
          </p:cNvPr>
          <p:cNvSpPr>
            <a:spLocks noGrp="1"/>
          </p:cNvSpPr>
          <p:nvPr>
            <p:ph type="title"/>
          </p:nvPr>
        </p:nvSpPr>
        <p:spPr>
          <a:xfrm>
            <a:off x="1066800" y="127000"/>
            <a:ext cx="10058400" cy="1097280"/>
          </a:xfrm>
        </p:spPr>
        <p:txBody>
          <a:bodyPr/>
          <a:lstStyle/>
          <a:p>
            <a:r>
              <a:rPr lang="en-US" dirty="0"/>
              <a:t>Exit site infection</a:t>
            </a:r>
          </a:p>
        </p:txBody>
      </p:sp>
      <p:sp>
        <p:nvSpPr>
          <p:cNvPr id="7" name="Rectangle 2">
            <a:extLst>
              <a:ext uri="{FF2B5EF4-FFF2-40B4-BE49-F238E27FC236}">
                <a16:creationId xmlns:a16="http://schemas.microsoft.com/office/drawing/2014/main" id="{4FD236A4-7F0E-04AE-D07D-108FF4172469}"/>
              </a:ext>
            </a:extLst>
          </p:cNvPr>
          <p:cNvSpPr>
            <a:spLocks noChangeArrowheads="1"/>
          </p:cNvSpPr>
          <p:nvPr/>
        </p:nvSpPr>
        <p:spPr bwMode="auto">
          <a:xfrm>
            <a:off x="1868557" y="1391478"/>
            <a:ext cx="116089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5EBD40FD-8B56-4796-81FF-437BBA33AB28" descr="IMG_1420.jpg">
            <a:extLst>
              <a:ext uri="{FF2B5EF4-FFF2-40B4-BE49-F238E27FC236}">
                <a16:creationId xmlns:a16="http://schemas.microsoft.com/office/drawing/2014/main" id="{5F6D03F7-248A-0FC2-705E-BA84160A5AE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68557" y="1391479"/>
            <a:ext cx="5804452" cy="532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EA4219-7A8C-0BFB-9D3E-E4727EA4D95E}"/>
              </a:ext>
            </a:extLst>
          </p:cNvPr>
          <p:cNvSpPr>
            <a:spLocks noGrp="1"/>
          </p:cNvSpPr>
          <p:nvPr>
            <p:ph type="title"/>
          </p:nvPr>
        </p:nvSpPr>
        <p:spPr>
          <a:xfrm>
            <a:off x="1066800" y="127000"/>
            <a:ext cx="10058400" cy="1097280"/>
          </a:xfrm>
        </p:spPr>
        <p:txBody>
          <a:bodyPr/>
          <a:lstStyle/>
          <a:p>
            <a:r>
              <a:rPr lang="en-US" dirty="0"/>
              <a:t>Exit site infection</a:t>
            </a:r>
          </a:p>
        </p:txBody>
      </p:sp>
      <p:sp>
        <p:nvSpPr>
          <p:cNvPr id="3" name="Rectangle 2">
            <a:extLst>
              <a:ext uri="{FF2B5EF4-FFF2-40B4-BE49-F238E27FC236}">
                <a16:creationId xmlns:a16="http://schemas.microsoft.com/office/drawing/2014/main" id="{1749ACE2-298C-5DE4-D6A7-7B201DCEAE0A}"/>
              </a:ext>
            </a:extLst>
          </p:cNvPr>
          <p:cNvSpPr>
            <a:spLocks noChangeArrowheads="1"/>
          </p:cNvSpPr>
          <p:nvPr/>
        </p:nvSpPr>
        <p:spPr bwMode="auto">
          <a:xfrm flipV="1">
            <a:off x="5089124" y="-2250547"/>
            <a:ext cx="77434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5E0AFCFA-5942-4749-B6D5-AD181A254223" descr="IMG_4253.jpg">
            <a:extLst>
              <a:ext uri="{FF2B5EF4-FFF2-40B4-BE49-F238E27FC236}">
                <a16:creationId xmlns:a16="http://schemas.microsoft.com/office/drawing/2014/main" id="{C591D076-D71C-5CB1-7692-6FF4B0A02EF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89124" y="9942"/>
            <a:ext cx="5009033" cy="672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67B9D3-87C9-BBCD-6536-E426EF59C08B}"/>
              </a:ext>
            </a:extLst>
          </p:cNvPr>
          <p:cNvSpPr>
            <a:spLocks noGrp="1"/>
          </p:cNvSpPr>
          <p:nvPr>
            <p:ph type="title"/>
          </p:nvPr>
        </p:nvSpPr>
        <p:spPr>
          <a:xfrm>
            <a:off x="1066800" y="127000"/>
            <a:ext cx="10058400" cy="1097280"/>
          </a:xfrm>
        </p:spPr>
        <p:txBody>
          <a:bodyPr/>
          <a:lstStyle/>
          <a:p>
            <a:r>
              <a:rPr lang="en-US" dirty="0"/>
              <a:t>Start dialysis with TDC</a:t>
            </a:r>
          </a:p>
        </p:txBody>
      </p:sp>
      <p:pic>
        <p:nvPicPr>
          <p:cNvPr id="3" name="Main graphic">
            <a:extLst>
              <a:ext uri="{FF2B5EF4-FFF2-40B4-BE49-F238E27FC236}">
                <a16:creationId xmlns:a16="http://schemas.microsoft.com/office/drawing/2014/main" id="{4266D609-09A8-DDAC-3DA1-4D358312FC7C}"/>
              </a:ext>
            </a:extLst>
          </p:cNvPr>
          <p:cNvPicPr>
            <a:picLocks noGrp="1"/>
          </p:cNvPicPr>
          <p:nvPr>
            <p:ph idx="1"/>
          </p:nvPr>
        </p:nvPicPr>
        <p:blipFill>
          <a:blip r:embed="rId2"/>
          <a:stretch/>
        </p:blipFill>
        <p:spPr>
          <a:xfrm>
            <a:off x="1066800" y="1484243"/>
            <a:ext cx="9773478" cy="5246757"/>
          </a:xfrm>
          <a:prstGeom prst="rect">
            <a:avLst/>
          </a:prstGeom>
          <a:ln>
            <a:noFill/>
          </a:ln>
        </p:spPr>
      </p:pic>
    </p:spTree>
    <p:extLst>
      <p:ext uri="{BB962C8B-B14F-4D97-AF65-F5344CB8AC3E}">
        <p14:creationId xmlns:p14="http://schemas.microsoft.com/office/powerpoint/2010/main" val="404712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2E2FE2-E9E2-AF57-E3AF-92F01B3FFCBA}"/>
              </a:ext>
            </a:extLst>
          </p:cNvPr>
          <p:cNvSpPr>
            <a:spLocks noGrp="1"/>
          </p:cNvSpPr>
          <p:nvPr>
            <p:ph type="title"/>
          </p:nvPr>
        </p:nvSpPr>
        <p:spPr>
          <a:xfrm>
            <a:off x="1066800" y="127000"/>
            <a:ext cx="10058400" cy="1097280"/>
          </a:xfrm>
        </p:spPr>
        <p:txBody>
          <a:bodyPr/>
          <a:lstStyle/>
          <a:p>
            <a:r>
              <a:rPr lang="en-US" dirty="0"/>
              <a:t>On HD with failing access</a:t>
            </a:r>
          </a:p>
        </p:txBody>
      </p:sp>
      <p:pic>
        <p:nvPicPr>
          <p:cNvPr id="3" name="Main graphic">
            <a:extLst>
              <a:ext uri="{FF2B5EF4-FFF2-40B4-BE49-F238E27FC236}">
                <a16:creationId xmlns:a16="http://schemas.microsoft.com/office/drawing/2014/main" id="{45BB4322-CD26-2095-2AA0-712E28F57624}"/>
              </a:ext>
            </a:extLst>
          </p:cNvPr>
          <p:cNvPicPr>
            <a:picLocks noGrp="1"/>
          </p:cNvPicPr>
          <p:nvPr>
            <p:ph idx="1"/>
          </p:nvPr>
        </p:nvPicPr>
        <p:blipFill>
          <a:blip r:embed="rId2"/>
          <a:stretch/>
        </p:blipFill>
        <p:spPr>
          <a:xfrm>
            <a:off x="291548" y="1404730"/>
            <a:ext cx="11039061" cy="5168348"/>
          </a:xfrm>
          <a:prstGeom prst="rect">
            <a:avLst/>
          </a:prstGeom>
          <a:ln>
            <a:noFill/>
          </a:ln>
        </p:spPr>
      </p:pic>
    </p:spTree>
    <p:extLst>
      <p:ext uri="{BB962C8B-B14F-4D97-AF65-F5344CB8AC3E}">
        <p14:creationId xmlns:p14="http://schemas.microsoft.com/office/powerpoint/2010/main" val="205945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9B246-2D7A-43E5-C219-0CCD3DD0B57C}"/>
              </a:ext>
            </a:extLst>
          </p:cNvPr>
          <p:cNvSpPr>
            <a:spLocks noGrp="1"/>
          </p:cNvSpPr>
          <p:nvPr>
            <p:ph type="title"/>
          </p:nvPr>
        </p:nvSpPr>
        <p:spPr/>
        <p:txBody>
          <a:bodyPr/>
          <a:lstStyle/>
          <a:p>
            <a:r>
              <a:rPr lang="en-US" dirty="0">
                <a:cs typeface="Arial"/>
              </a:rPr>
              <a:t>CVC vs AVF/AVG</a:t>
            </a:r>
            <a:endParaRPr lang="en-US" dirty="0"/>
          </a:p>
        </p:txBody>
      </p:sp>
      <p:pic>
        <p:nvPicPr>
          <p:cNvPr id="6" name="Main graphic">
            <a:extLst>
              <a:ext uri="{FF2B5EF4-FFF2-40B4-BE49-F238E27FC236}">
                <a16:creationId xmlns:a16="http://schemas.microsoft.com/office/drawing/2014/main" id="{FCA75F94-9A51-549B-F915-FC1FBBD20970}"/>
              </a:ext>
            </a:extLst>
          </p:cNvPr>
          <p:cNvPicPr>
            <a:picLocks noGrp="1"/>
          </p:cNvPicPr>
          <p:nvPr>
            <p:ph idx="1"/>
          </p:nvPr>
        </p:nvPicPr>
        <p:blipFill>
          <a:blip r:embed="rId2"/>
          <a:stretch/>
        </p:blipFill>
        <p:spPr>
          <a:xfrm>
            <a:off x="450574" y="1669774"/>
            <a:ext cx="11304104" cy="4545496"/>
          </a:xfrm>
          <a:prstGeom prst="rect">
            <a:avLst/>
          </a:prstGeom>
          <a:ln>
            <a:noFill/>
          </a:ln>
        </p:spPr>
      </p:pic>
    </p:spTree>
    <p:extLst>
      <p:ext uri="{BB962C8B-B14F-4D97-AF65-F5344CB8AC3E}">
        <p14:creationId xmlns:p14="http://schemas.microsoft.com/office/powerpoint/2010/main" val="124856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6875-7AF9-0097-2933-CF08C4F44A2F}"/>
              </a:ext>
            </a:extLst>
          </p:cNvPr>
          <p:cNvSpPr>
            <a:spLocks noGrp="1"/>
          </p:cNvSpPr>
          <p:nvPr>
            <p:ph type="title"/>
          </p:nvPr>
        </p:nvSpPr>
        <p:spPr/>
        <p:txBody>
          <a:bodyPr/>
          <a:lstStyle/>
          <a:p>
            <a:r>
              <a:rPr lang="en-US" dirty="0">
                <a:cs typeface="Arial"/>
              </a:rPr>
              <a:t>MRSA Treatment</a:t>
            </a:r>
            <a:endParaRPr lang="en-US" dirty="0"/>
          </a:p>
        </p:txBody>
      </p:sp>
      <p:sp>
        <p:nvSpPr>
          <p:cNvPr id="5" name="Content Placeholder 4">
            <a:extLst>
              <a:ext uri="{FF2B5EF4-FFF2-40B4-BE49-F238E27FC236}">
                <a16:creationId xmlns:a16="http://schemas.microsoft.com/office/drawing/2014/main" id="{F3103C0F-E976-C4A3-74AC-10E407D2EF90}"/>
              </a:ext>
            </a:extLst>
          </p:cNvPr>
          <p:cNvSpPr>
            <a:spLocks noGrp="1"/>
          </p:cNvSpPr>
          <p:nvPr>
            <p:ph idx="1"/>
          </p:nvPr>
        </p:nvSpPr>
        <p:spPr/>
        <p:txBody>
          <a:bodyPr>
            <a:normAutofit fontScale="92500" lnSpcReduction="20000"/>
          </a:bodyPr>
          <a:lstStyle/>
          <a:p>
            <a:pPr algn="l" fontAlgn="base">
              <a:buFont typeface="Arial" panose="020B0604020202020204" pitchFamily="34" charset="0"/>
              <a:buChar char="•"/>
            </a:pPr>
            <a:r>
              <a:rPr lang="en-US" b="1" i="0" dirty="0">
                <a:solidFill>
                  <a:schemeClr val="tx2"/>
                </a:solidFill>
                <a:effectLst/>
                <a:latin typeface="inherit"/>
              </a:rPr>
              <a:t>Use intravenous vancomycin for uncomplicated </a:t>
            </a:r>
            <a:r>
              <a:rPr lang="en-US" b="1" i="0" dirty="0" err="1">
                <a:solidFill>
                  <a:schemeClr val="tx2"/>
                </a:solidFill>
                <a:effectLst/>
                <a:latin typeface="inherit"/>
              </a:rPr>
              <a:t>bacteraemia</a:t>
            </a:r>
            <a:r>
              <a:rPr lang="en-US" b="1" i="0" dirty="0">
                <a:solidFill>
                  <a:schemeClr val="tx2"/>
                </a:solidFill>
                <a:effectLst/>
                <a:latin typeface="inherit"/>
              </a:rPr>
              <a:t> caused by MRSA (strong recommendation).</a:t>
            </a:r>
          </a:p>
          <a:p>
            <a:pPr algn="l" fontAlgn="base">
              <a:buFont typeface="Arial" panose="020B0604020202020204" pitchFamily="34" charset="0"/>
              <a:buChar char="•"/>
            </a:pPr>
            <a:r>
              <a:rPr lang="en-US" b="1" i="0" dirty="0">
                <a:solidFill>
                  <a:schemeClr val="tx2"/>
                </a:solidFill>
                <a:effectLst/>
                <a:latin typeface="inherit"/>
              </a:rPr>
              <a:t>When vancomycin is contraindicated use linezolid as an alternative first-line choice of treatment (strong recommendation).</a:t>
            </a:r>
          </a:p>
          <a:p>
            <a:pPr algn="l" fontAlgn="base">
              <a:buFont typeface="Arial" panose="020B0604020202020204" pitchFamily="34" charset="0"/>
              <a:buChar char="•"/>
            </a:pPr>
            <a:r>
              <a:rPr lang="en-US" b="1" i="0" dirty="0">
                <a:solidFill>
                  <a:schemeClr val="tx2"/>
                </a:solidFill>
                <a:effectLst/>
                <a:latin typeface="inherit"/>
              </a:rPr>
              <a:t>When first-line agents are contraindicated consider daptomycin or teicoplanin (weak recommendation).</a:t>
            </a:r>
          </a:p>
          <a:p>
            <a:pPr algn="l" fontAlgn="base">
              <a:buFont typeface="Arial" panose="020B0604020202020204" pitchFamily="34" charset="0"/>
              <a:buChar char="•"/>
            </a:pPr>
            <a:r>
              <a:rPr lang="en-US" b="1" i="0" dirty="0">
                <a:solidFill>
                  <a:schemeClr val="tx2"/>
                </a:solidFill>
                <a:effectLst/>
                <a:latin typeface="inherit"/>
              </a:rPr>
              <a:t>Do not use co-trimoxazole alone as a first-line agent for MRSA </a:t>
            </a:r>
            <a:r>
              <a:rPr lang="en-US" b="1" i="0" dirty="0" err="1">
                <a:solidFill>
                  <a:schemeClr val="tx2"/>
                </a:solidFill>
                <a:effectLst/>
                <a:latin typeface="inherit"/>
              </a:rPr>
              <a:t>bacteraemia</a:t>
            </a:r>
            <a:r>
              <a:rPr lang="en-US" b="1" i="0" dirty="0">
                <a:solidFill>
                  <a:schemeClr val="tx2"/>
                </a:solidFill>
                <a:effectLst/>
                <a:latin typeface="inherit"/>
              </a:rPr>
              <a:t>, however, consider using it as an oral step-down when the MRSA isolate is known to be susceptible (weak recommendation).</a:t>
            </a:r>
          </a:p>
          <a:p>
            <a:pPr algn="l" fontAlgn="base">
              <a:buFont typeface="Arial" panose="020B0604020202020204" pitchFamily="34" charset="0"/>
              <a:buChar char="•"/>
            </a:pPr>
            <a:r>
              <a:rPr lang="en-US" b="1" i="0" dirty="0">
                <a:solidFill>
                  <a:schemeClr val="tx2"/>
                </a:solidFill>
                <a:effectLst/>
                <a:latin typeface="inherit"/>
              </a:rPr>
              <a:t>Consider a minimum duration of 14 days of antibiotic therapy for uncomplicated </a:t>
            </a:r>
            <a:r>
              <a:rPr lang="en-US" b="1" i="0" dirty="0" err="1">
                <a:solidFill>
                  <a:schemeClr val="tx2"/>
                </a:solidFill>
                <a:effectLst/>
                <a:latin typeface="inherit"/>
              </a:rPr>
              <a:t>bacteraemia</a:t>
            </a:r>
            <a:r>
              <a:rPr lang="en-US" b="1" i="0" dirty="0">
                <a:solidFill>
                  <a:schemeClr val="tx2"/>
                </a:solidFill>
                <a:effectLst/>
                <a:latin typeface="inherit"/>
              </a:rPr>
              <a:t> and a minimum duration of 28 days for complicated </a:t>
            </a:r>
            <a:r>
              <a:rPr lang="en-US" b="1" i="0" dirty="0" err="1">
                <a:solidFill>
                  <a:schemeClr val="tx2"/>
                </a:solidFill>
                <a:effectLst/>
                <a:latin typeface="inherit"/>
              </a:rPr>
              <a:t>bacteraemia</a:t>
            </a:r>
            <a:r>
              <a:rPr lang="en-US" b="1" i="0" dirty="0">
                <a:solidFill>
                  <a:schemeClr val="tx2"/>
                </a:solidFill>
                <a:effectLst/>
                <a:latin typeface="inherit"/>
              </a:rPr>
              <a:t> caused by MRSA (weak recommendation).</a:t>
            </a:r>
          </a:p>
          <a:p>
            <a:endParaRPr lang="en-US" dirty="0"/>
          </a:p>
        </p:txBody>
      </p:sp>
    </p:spTree>
    <p:extLst>
      <p:ext uri="{BB962C8B-B14F-4D97-AF65-F5344CB8AC3E}">
        <p14:creationId xmlns:p14="http://schemas.microsoft.com/office/powerpoint/2010/main" val="8182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8F2B-D4B0-6371-14A1-297340CD2826}"/>
              </a:ext>
            </a:extLst>
          </p:cNvPr>
          <p:cNvSpPr>
            <a:spLocks noGrp="1"/>
          </p:cNvSpPr>
          <p:nvPr>
            <p:ph type="title"/>
          </p:nvPr>
        </p:nvSpPr>
        <p:spPr/>
        <p:txBody>
          <a:bodyPr/>
          <a:lstStyle/>
          <a:p>
            <a:r>
              <a:rPr lang="en-US" dirty="0"/>
              <a:t>Access associated sepsis, management</a:t>
            </a:r>
          </a:p>
        </p:txBody>
      </p:sp>
      <p:sp>
        <p:nvSpPr>
          <p:cNvPr id="6" name="Content Placeholder 5">
            <a:extLst>
              <a:ext uri="{FF2B5EF4-FFF2-40B4-BE49-F238E27FC236}">
                <a16:creationId xmlns:a16="http://schemas.microsoft.com/office/drawing/2014/main" id="{BEFBB1ED-9F9A-71CB-72BF-43AA80EF5D95}"/>
              </a:ext>
            </a:extLst>
          </p:cNvPr>
          <p:cNvSpPr>
            <a:spLocks noGrp="1"/>
          </p:cNvSpPr>
          <p:nvPr>
            <p:ph idx="1"/>
          </p:nvPr>
        </p:nvSpPr>
        <p:spPr/>
        <p:txBody>
          <a:bodyPr/>
          <a:lstStyle/>
          <a:p>
            <a:r>
              <a:rPr lang="en-US" b="0" i="0" dirty="0">
                <a:effectLst/>
                <a:latin typeface="Times New Roman" panose="02020603050405020304" pitchFamily="18" charset="0"/>
              </a:rPr>
              <a:t>All non-tunneled catheters causing CLABSI should be removed promptly</a:t>
            </a:r>
          </a:p>
          <a:p>
            <a:r>
              <a:rPr lang="en-US" dirty="0">
                <a:latin typeface="Times New Roman" panose="02020603050405020304" pitchFamily="18" charset="0"/>
              </a:rPr>
              <a:t>For TDC, exit site infections can be treated with short course of topical or systemic antibiotics</a:t>
            </a:r>
          </a:p>
          <a:p>
            <a:r>
              <a:rPr lang="en-US" b="0" i="0" dirty="0">
                <a:effectLst/>
                <a:latin typeface="Times New Roman" panose="02020603050405020304" pitchFamily="18" charset="0"/>
              </a:rPr>
              <a:t>All tunnel infections will require catheter removal due to a high risk of CLABSI</a:t>
            </a:r>
          </a:p>
          <a:p>
            <a:r>
              <a:rPr lang="en-US" dirty="0">
                <a:latin typeface="Times New Roman" panose="02020603050405020304" pitchFamily="18" charset="0"/>
              </a:rPr>
              <a:t>Persistent symptoms or culture for more than 36 hours after antibiotics: TDC removal</a:t>
            </a:r>
          </a:p>
          <a:p>
            <a:r>
              <a:rPr lang="en-US" dirty="0">
                <a:latin typeface="Times New Roman" panose="02020603050405020304" pitchFamily="18" charset="0"/>
              </a:rPr>
              <a:t>Organisms S. aureus, Pseudomonas or fungi: TDC removal</a:t>
            </a:r>
          </a:p>
          <a:p>
            <a:r>
              <a:rPr lang="en-US" dirty="0">
                <a:latin typeface="Times New Roman" panose="02020603050405020304" pitchFamily="18" charset="0"/>
              </a:rPr>
              <a:t>Duration (uncomplicated) 14 days</a:t>
            </a:r>
          </a:p>
        </p:txBody>
      </p:sp>
    </p:spTree>
    <p:extLst>
      <p:ext uri="{BB962C8B-B14F-4D97-AF65-F5344CB8AC3E}">
        <p14:creationId xmlns:p14="http://schemas.microsoft.com/office/powerpoint/2010/main" val="285633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97BB-D1A9-F92B-6ACC-4A178A114609}"/>
              </a:ext>
            </a:extLst>
          </p:cNvPr>
          <p:cNvSpPr>
            <a:spLocks noGrp="1"/>
          </p:cNvSpPr>
          <p:nvPr>
            <p:ph type="title"/>
          </p:nvPr>
        </p:nvSpPr>
        <p:spPr/>
        <p:txBody>
          <a:bodyPr/>
          <a:lstStyle/>
          <a:p>
            <a:r>
              <a:rPr lang="en-US" dirty="0">
                <a:cs typeface="Arial"/>
              </a:rPr>
              <a:t>MRSA Bacteremia</a:t>
            </a:r>
            <a:endParaRPr lang="en-US" dirty="0"/>
          </a:p>
        </p:txBody>
      </p:sp>
      <p:sp>
        <p:nvSpPr>
          <p:cNvPr id="3" name="Content Placeholder 2">
            <a:extLst>
              <a:ext uri="{FF2B5EF4-FFF2-40B4-BE49-F238E27FC236}">
                <a16:creationId xmlns:a16="http://schemas.microsoft.com/office/drawing/2014/main" id="{3DDEB2A7-E34D-1117-1115-FDD94F220B16}"/>
              </a:ext>
            </a:extLst>
          </p:cNvPr>
          <p:cNvSpPr>
            <a:spLocks noGrp="1"/>
          </p:cNvSpPr>
          <p:nvPr>
            <p:ph idx="1"/>
          </p:nvPr>
        </p:nvSpPr>
        <p:spPr>
          <a:xfrm>
            <a:off x="278525" y="1451743"/>
            <a:ext cx="11529847" cy="5048905"/>
          </a:xfrm>
        </p:spPr>
        <p:txBody>
          <a:bodyPr vert="horz" lIns="91440" tIns="45720" rIns="91440" bIns="45720" rtlCol="0" anchor="t">
            <a:normAutofit/>
          </a:bodyPr>
          <a:lstStyle/>
          <a:p>
            <a:r>
              <a:rPr lang="en-US" dirty="0">
                <a:cs typeface="Arial"/>
              </a:rPr>
              <a:t>Daptomycin is the only other FDA approved first-line agent for MRSA bacteremia or endocarditis. </a:t>
            </a:r>
          </a:p>
          <a:p>
            <a:pPr>
              <a:buClr>
                <a:srgbClr val="A6A6A6"/>
              </a:buClr>
            </a:pPr>
            <a:r>
              <a:rPr lang="en-US" dirty="0">
                <a:cs typeface="Arial"/>
              </a:rPr>
              <a:t>Daptomycin is inactivated by pulmonary surfactant so it should not be used in MRSA bacteremia secondary to pneumonia.</a:t>
            </a:r>
          </a:p>
          <a:p>
            <a:pPr>
              <a:buClr>
                <a:srgbClr val="A6A6A6"/>
              </a:buClr>
            </a:pPr>
            <a:r>
              <a:rPr lang="en-US" dirty="0">
                <a:cs typeface="Arial"/>
              </a:rPr>
              <a:t>There are also MRSA bacteremia strains that are less susceptible to Daptomycin particularly in persistent MRSA bacteremia, subtherapeutic dosing and extensive prior vancomycin courses. </a:t>
            </a:r>
          </a:p>
          <a:p>
            <a:pPr>
              <a:buClr>
                <a:srgbClr val="A6A6A6"/>
              </a:buClr>
            </a:pPr>
            <a:r>
              <a:rPr lang="en-US" dirty="0">
                <a:cs typeface="Arial"/>
              </a:rPr>
              <a:t>Studies are in place for drugs to use in the above cases.  Adjunctive rifampin has no role in MRSA bacteremia or endocarditis in a recent study nor adjunctive gentamycin.</a:t>
            </a:r>
          </a:p>
          <a:p>
            <a:pPr>
              <a:buClr>
                <a:srgbClr val="A6A6A6"/>
              </a:buClr>
            </a:pPr>
            <a:r>
              <a:rPr lang="en-US" dirty="0">
                <a:cs typeface="Arial"/>
              </a:rPr>
              <a:t>Current guideline recommend treating for 4-6 weeks from first negative blood culture  for complicated MRSA bacteremia and 6 weeks for endocarditis.</a:t>
            </a:r>
          </a:p>
        </p:txBody>
      </p:sp>
    </p:spTree>
    <p:extLst>
      <p:ext uri="{BB962C8B-B14F-4D97-AF65-F5344CB8AC3E}">
        <p14:creationId xmlns:p14="http://schemas.microsoft.com/office/powerpoint/2010/main" val="381295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Arial"/>
              </a:rPr>
              <a:t>No Conflict of Interest</a:t>
            </a:r>
            <a:br>
              <a:rPr lang="en-US" dirty="0">
                <a:cs typeface="Arial"/>
              </a:rPr>
            </a:br>
            <a:br>
              <a:rPr lang="en-US" dirty="0">
                <a:cs typeface="Arial"/>
              </a:rPr>
            </a:br>
            <a:r>
              <a:rPr lang="en-US" dirty="0">
                <a:cs typeface="Arial"/>
              </a:rPr>
              <a:t>Objectives – </a:t>
            </a:r>
            <a:r>
              <a:rPr lang="en-US" sz="2000" dirty="0">
                <a:cs typeface="Arial"/>
              </a:rPr>
              <a:t>name 2 complications that could occur due to MRSA Bacteremia</a:t>
            </a:r>
            <a:endParaRPr lang="en-US" dirty="0">
              <a:cs typeface="Arial"/>
            </a:endParaRPr>
          </a:p>
        </p:txBody>
      </p:sp>
      <p:sp>
        <p:nvSpPr>
          <p:cNvPr id="3" name="Text Placeholder 2"/>
          <p:cNvSpPr>
            <a:spLocks noGrp="1"/>
          </p:cNvSpPr>
          <p:nvPr>
            <p:ph type="body" idx="1"/>
          </p:nvPr>
        </p:nvSpPr>
        <p:spPr/>
        <p:txBody>
          <a:bodyPr/>
          <a:lstStyle/>
          <a:p>
            <a:endParaRPr lang="en-US" dirty="0"/>
          </a:p>
        </p:txBody>
      </p:sp>
      <p:pic>
        <p:nvPicPr>
          <p:cNvPr id="4" name="Picture 4" descr="A picture containing colorful, decorated, ocean floor&#10;&#10;Description automatically generated">
            <a:extLst>
              <a:ext uri="{FF2B5EF4-FFF2-40B4-BE49-F238E27FC236}">
                <a16:creationId xmlns:a16="http://schemas.microsoft.com/office/drawing/2014/main" id="{7B24CDB1-9FBC-1E64-734F-CAABAABD935B}"/>
              </a:ext>
            </a:extLst>
          </p:cNvPr>
          <p:cNvPicPr>
            <a:picLocks noChangeAspect="1"/>
          </p:cNvPicPr>
          <p:nvPr/>
        </p:nvPicPr>
        <p:blipFill>
          <a:blip r:embed="rId3"/>
          <a:stretch>
            <a:fillRect/>
          </a:stretch>
        </p:blipFill>
        <p:spPr>
          <a:xfrm>
            <a:off x="9375835" y="332206"/>
            <a:ext cx="2095500" cy="2771775"/>
          </a:xfrm>
          <a:prstGeom prst="rect">
            <a:avLst/>
          </a:prstGeom>
        </p:spPr>
      </p:pic>
    </p:spTree>
    <p:extLst>
      <p:ext uri="{BB962C8B-B14F-4D97-AF65-F5344CB8AC3E}">
        <p14:creationId xmlns:p14="http://schemas.microsoft.com/office/powerpoint/2010/main" val="23010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BB5F-8D2E-E401-D236-D4F0D048C0BA}"/>
              </a:ext>
            </a:extLst>
          </p:cNvPr>
          <p:cNvSpPr>
            <a:spLocks noGrp="1"/>
          </p:cNvSpPr>
          <p:nvPr>
            <p:ph type="title"/>
          </p:nvPr>
        </p:nvSpPr>
        <p:spPr/>
        <p:txBody>
          <a:bodyPr/>
          <a:lstStyle/>
          <a:p>
            <a:r>
              <a:rPr lang="en-US" dirty="0">
                <a:cs typeface="Arial"/>
              </a:rPr>
              <a:t>Osteomyelitis from MRSA bacteremia</a:t>
            </a:r>
          </a:p>
        </p:txBody>
      </p:sp>
      <p:sp>
        <p:nvSpPr>
          <p:cNvPr id="3" name="Content Placeholder 2">
            <a:extLst>
              <a:ext uri="{FF2B5EF4-FFF2-40B4-BE49-F238E27FC236}">
                <a16:creationId xmlns:a16="http://schemas.microsoft.com/office/drawing/2014/main" id="{948D006E-0DB1-031A-AF42-1F0D529FE470}"/>
              </a:ext>
            </a:extLst>
          </p:cNvPr>
          <p:cNvSpPr>
            <a:spLocks noGrp="1"/>
          </p:cNvSpPr>
          <p:nvPr>
            <p:ph idx="1"/>
          </p:nvPr>
        </p:nvSpPr>
        <p:spPr/>
        <p:txBody>
          <a:bodyPr vert="horz" lIns="91440" tIns="45720" rIns="91440" bIns="45720" rtlCol="0" anchor="t">
            <a:normAutofit/>
          </a:bodyPr>
          <a:lstStyle/>
          <a:p>
            <a:r>
              <a:rPr lang="en-US" dirty="0">
                <a:cs typeface="Arial"/>
              </a:rPr>
              <a:t>S. aureus often forms a biofilm that complicates the treatment of bone, joint and prosthetic-related infections. Vancomycin remains the first-line therapy despite poor bone penetration and failure rates as high as 35-46%.</a:t>
            </a:r>
          </a:p>
          <a:p>
            <a:pPr>
              <a:buClr>
                <a:srgbClr val="A6A6A6"/>
              </a:buClr>
            </a:pPr>
            <a:r>
              <a:rPr lang="en-US" dirty="0">
                <a:cs typeface="Arial"/>
              </a:rPr>
              <a:t>In adults, initial MRSA osteomyelitis is IV for 2 weeks and then looking at studies to evaluate switching to oral.  However, in MRSA vertebral osteomyelitis, IV antibiotic duration less than 8 weeks may be associated with increased risk of recurrence.  </a:t>
            </a:r>
          </a:p>
        </p:txBody>
      </p:sp>
    </p:spTree>
    <p:extLst>
      <p:ext uri="{BB962C8B-B14F-4D97-AF65-F5344CB8AC3E}">
        <p14:creationId xmlns:p14="http://schemas.microsoft.com/office/powerpoint/2010/main" val="48380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5DB7-7F77-CDD1-26FA-2D634718CE31}"/>
              </a:ext>
            </a:extLst>
          </p:cNvPr>
          <p:cNvSpPr>
            <a:spLocks noGrp="1"/>
          </p:cNvSpPr>
          <p:nvPr>
            <p:ph type="title"/>
          </p:nvPr>
        </p:nvSpPr>
        <p:spPr/>
        <p:txBody>
          <a:bodyPr/>
          <a:lstStyle/>
          <a:p>
            <a:r>
              <a:rPr lang="en-US" dirty="0">
                <a:cs typeface="Arial"/>
              </a:rPr>
              <a:t>Clinical Course of MRSA Bacteremia</a:t>
            </a:r>
            <a:endParaRPr lang="en-US" dirty="0"/>
          </a:p>
        </p:txBody>
      </p:sp>
      <p:sp>
        <p:nvSpPr>
          <p:cNvPr id="3" name="Content Placeholder 2">
            <a:extLst>
              <a:ext uri="{FF2B5EF4-FFF2-40B4-BE49-F238E27FC236}">
                <a16:creationId xmlns:a16="http://schemas.microsoft.com/office/drawing/2014/main" id="{15CA6E38-F082-C8F4-F320-EE38D31227D7}"/>
              </a:ext>
            </a:extLst>
          </p:cNvPr>
          <p:cNvSpPr>
            <a:spLocks noGrp="1"/>
          </p:cNvSpPr>
          <p:nvPr>
            <p:ph idx="1"/>
          </p:nvPr>
        </p:nvSpPr>
        <p:spPr>
          <a:xfrm>
            <a:off x="160283" y="1714500"/>
            <a:ext cx="11687503" cy="4457700"/>
          </a:xfrm>
        </p:spPr>
        <p:txBody>
          <a:bodyPr vert="horz" lIns="91440" tIns="45720" rIns="91440" bIns="45720" rtlCol="0" anchor="t">
            <a:normAutofit/>
          </a:bodyPr>
          <a:lstStyle/>
          <a:p>
            <a:r>
              <a:rPr lang="en-US" dirty="0">
                <a:cs typeface="Arial"/>
              </a:rPr>
              <a:t>Almost all dialysis patients with SAB have fever at presentation, approximately 20% have hypotension and approximately 5% have altered mental status or present with heart failure symptoms.</a:t>
            </a:r>
          </a:p>
          <a:p>
            <a:pPr>
              <a:buClr>
                <a:srgbClr val="A6A6A6"/>
              </a:buClr>
            </a:pPr>
            <a:r>
              <a:rPr lang="en-US" dirty="0">
                <a:cs typeface="Arial"/>
              </a:rPr>
              <a:t>CR-BSI is infrequently associated with an exit-site infection. Fever associated with a VA infection, generally occurs well into the dialysis session - after 60 minutes.</a:t>
            </a:r>
          </a:p>
          <a:p>
            <a:pPr>
              <a:buClr>
                <a:srgbClr val="A6A6A6"/>
              </a:buClr>
            </a:pPr>
            <a:r>
              <a:rPr lang="en-US" dirty="0">
                <a:cs typeface="Arial"/>
              </a:rPr>
              <a:t>SAB has a 43% complications:  metastatic or extensive local infections, septic embolism , increased mortality or early recurrence, infective endocarditis.</a:t>
            </a:r>
          </a:p>
          <a:p>
            <a:pPr>
              <a:buClr>
                <a:srgbClr val="A6A6A6"/>
              </a:buClr>
            </a:pPr>
            <a:r>
              <a:rPr lang="en-US" dirty="0">
                <a:cs typeface="Arial"/>
              </a:rPr>
              <a:t>Complicated course: persistent bacteremia beyond 48 hours, persistent fever beyond 72 hours, community acquired, and acute skin infection.</a:t>
            </a:r>
          </a:p>
        </p:txBody>
      </p:sp>
    </p:spTree>
    <p:extLst>
      <p:ext uri="{BB962C8B-B14F-4D97-AF65-F5344CB8AC3E}">
        <p14:creationId xmlns:p14="http://schemas.microsoft.com/office/powerpoint/2010/main" val="243353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91B7-5A9C-68E3-3EC5-6621C3C073C3}"/>
              </a:ext>
            </a:extLst>
          </p:cNvPr>
          <p:cNvSpPr>
            <a:spLocks noGrp="1"/>
          </p:cNvSpPr>
          <p:nvPr>
            <p:ph type="title"/>
          </p:nvPr>
        </p:nvSpPr>
        <p:spPr/>
        <p:txBody>
          <a:bodyPr/>
          <a:lstStyle/>
          <a:p>
            <a:r>
              <a:rPr lang="en-US" dirty="0">
                <a:cs typeface="Arial"/>
              </a:rPr>
              <a:t>Treatment</a:t>
            </a:r>
            <a:endParaRPr lang="en-US" dirty="0"/>
          </a:p>
        </p:txBody>
      </p:sp>
      <p:sp>
        <p:nvSpPr>
          <p:cNvPr id="3" name="Content Placeholder 2">
            <a:extLst>
              <a:ext uri="{FF2B5EF4-FFF2-40B4-BE49-F238E27FC236}">
                <a16:creationId xmlns:a16="http://schemas.microsoft.com/office/drawing/2014/main" id="{4A7E4F21-C4A3-5F6F-2D17-E80451F3F25C}"/>
              </a:ext>
            </a:extLst>
          </p:cNvPr>
          <p:cNvSpPr>
            <a:spLocks noGrp="1"/>
          </p:cNvSpPr>
          <p:nvPr>
            <p:ph idx="1"/>
          </p:nvPr>
        </p:nvSpPr>
        <p:spPr/>
        <p:txBody>
          <a:bodyPr vert="horz" lIns="91440" tIns="45720" rIns="91440" bIns="45720" rtlCol="0" anchor="t">
            <a:normAutofit lnSpcReduction="10000"/>
          </a:bodyPr>
          <a:lstStyle/>
          <a:p>
            <a:r>
              <a:rPr lang="en-US" dirty="0">
                <a:cs typeface="Arial"/>
              </a:rPr>
              <a:t>Blood cultures 2 sets of aerobic and anaerobic bottles.</a:t>
            </a:r>
          </a:p>
          <a:p>
            <a:pPr>
              <a:buClr>
                <a:srgbClr val="A6A6A6"/>
              </a:buClr>
            </a:pPr>
            <a:r>
              <a:rPr lang="en-US" dirty="0">
                <a:cs typeface="Arial"/>
              </a:rPr>
              <a:t>Early antibiotic treatment – treat with either vancomycin or daptomycin IV and gram negative coverage until culture results finalize.</a:t>
            </a:r>
          </a:p>
          <a:p>
            <a:pPr>
              <a:buClr>
                <a:srgbClr val="A6A6A6"/>
              </a:buClr>
            </a:pPr>
            <a:r>
              <a:rPr lang="en-US" dirty="0">
                <a:cs typeface="Arial"/>
              </a:rPr>
              <a:t>Echocardiogram (if SAB).</a:t>
            </a:r>
          </a:p>
          <a:p>
            <a:pPr>
              <a:buClr>
                <a:srgbClr val="A6A6A6"/>
              </a:buClr>
            </a:pPr>
            <a:r>
              <a:rPr lang="en-US" dirty="0">
                <a:cs typeface="Arial"/>
              </a:rPr>
              <a:t>Removal of catheter, prosthetic graft or other infected foreign body. Attempts to salvage the catheter with antibiotic lock solution (with systemic antibiotics) is associated with a high failure rate.  No </a:t>
            </a:r>
            <a:r>
              <a:rPr lang="en-US" dirty="0" err="1">
                <a:cs typeface="Arial"/>
              </a:rPr>
              <a:t>overwire</a:t>
            </a:r>
            <a:r>
              <a:rPr lang="en-US" dirty="0">
                <a:cs typeface="Arial"/>
              </a:rPr>
              <a:t> HD catheter exchange.</a:t>
            </a:r>
          </a:p>
          <a:p>
            <a:pPr>
              <a:buClr>
                <a:srgbClr val="A6A6A6"/>
              </a:buClr>
            </a:pPr>
            <a:r>
              <a:rPr lang="en-US" dirty="0">
                <a:cs typeface="Arial"/>
              </a:rPr>
              <a:t>Monitor vancomycin trough levels with level 15 to 20 mg/L.  Administer during the last hour of HD or after dialysis.  Most studies recommend a loading dose of vancomycin of 15mg/kg or up to 25 to 30 mg/kg may be required. </a:t>
            </a:r>
          </a:p>
        </p:txBody>
      </p:sp>
    </p:spTree>
    <p:extLst>
      <p:ext uri="{BB962C8B-B14F-4D97-AF65-F5344CB8AC3E}">
        <p14:creationId xmlns:p14="http://schemas.microsoft.com/office/powerpoint/2010/main" val="255583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6AB7-61A4-3B83-CC32-587A199B6144}"/>
              </a:ext>
            </a:extLst>
          </p:cNvPr>
          <p:cNvSpPr>
            <a:spLocks noGrp="1"/>
          </p:cNvSpPr>
          <p:nvPr>
            <p:ph type="title"/>
          </p:nvPr>
        </p:nvSpPr>
        <p:spPr/>
        <p:txBody>
          <a:bodyPr/>
          <a:lstStyle/>
          <a:p>
            <a:r>
              <a:rPr lang="en-US" dirty="0">
                <a:cs typeface="Arial"/>
              </a:rPr>
              <a:t>HD Catheter care</a:t>
            </a:r>
            <a:endParaRPr lang="en-US" dirty="0"/>
          </a:p>
        </p:txBody>
      </p:sp>
      <p:sp>
        <p:nvSpPr>
          <p:cNvPr id="3" name="Content Placeholder 2">
            <a:extLst>
              <a:ext uri="{FF2B5EF4-FFF2-40B4-BE49-F238E27FC236}">
                <a16:creationId xmlns:a16="http://schemas.microsoft.com/office/drawing/2014/main" id="{059E17DB-8ACB-FC41-0072-CB555BB189D5}"/>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Avoid Catheters but especially femoral location and non-tunneled HD catheters.</a:t>
            </a:r>
          </a:p>
          <a:p>
            <a:pPr marL="0" indent="0">
              <a:buNone/>
            </a:pPr>
            <a:r>
              <a:rPr lang="en-US" dirty="0">
                <a:cs typeface="Arial"/>
              </a:rPr>
              <a:t>Hand hygiene is critical.  Dressing type is unrelated to catheter infections.</a:t>
            </a:r>
          </a:p>
          <a:p>
            <a:pPr marL="0" indent="0">
              <a:buNone/>
            </a:pPr>
            <a:r>
              <a:rPr lang="en-US" dirty="0">
                <a:cs typeface="Arial"/>
              </a:rPr>
              <a:t>2% chlorhexidine solution is the preferred skin antiseptic – MUST allow to DRY before applying dressing.</a:t>
            </a:r>
          </a:p>
          <a:p>
            <a:pPr marL="0" indent="0">
              <a:buNone/>
            </a:pPr>
            <a:r>
              <a:rPr lang="en-US" dirty="0">
                <a:cs typeface="Arial"/>
              </a:rPr>
              <a:t>SCRUB the HUB before anytime the HD catheter is accessed – I.e. before the patient gets up to the bathroom and when reconnecting.</a:t>
            </a:r>
          </a:p>
          <a:p>
            <a:pPr marL="0" indent="0">
              <a:buNone/>
            </a:pPr>
            <a:r>
              <a:rPr lang="en-US" dirty="0">
                <a:cs typeface="Arial"/>
              </a:rPr>
              <a:t>Use of aspirin – has an inhibitory effect on the expression of a-toxin and fibronectin=binding adhesion in S. aureus. The risk reduction was dose dependent and seen with dosages &gt;325mg/day. </a:t>
            </a:r>
          </a:p>
          <a:p>
            <a:pPr marL="0" indent="0">
              <a:buNone/>
            </a:pPr>
            <a:endParaRPr lang="en-US" dirty="0">
              <a:cs typeface="Arial"/>
            </a:endParaRPr>
          </a:p>
        </p:txBody>
      </p:sp>
    </p:spTree>
    <p:extLst>
      <p:ext uri="{BB962C8B-B14F-4D97-AF65-F5344CB8AC3E}">
        <p14:creationId xmlns:p14="http://schemas.microsoft.com/office/powerpoint/2010/main" val="31753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9907-3CC9-C4A0-D995-E319938DD865}"/>
              </a:ext>
            </a:extLst>
          </p:cNvPr>
          <p:cNvSpPr>
            <a:spLocks noGrp="1"/>
          </p:cNvSpPr>
          <p:nvPr>
            <p:ph type="title"/>
          </p:nvPr>
        </p:nvSpPr>
        <p:spPr/>
        <p:txBody>
          <a:bodyPr/>
          <a:lstStyle/>
          <a:p>
            <a:r>
              <a:rPr lang="en-US" dirty="0">
                <a:cs typeface="Arial"/>
              </a:rPr>
              <a:t>Blood Culture results from 2 sets – Specimen # for first aerobic/anaerobic set  </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5DF8D4DD-4E47-6053-BE3D-40480E2F0E88}"/>
              </a:ext>
            </a:extLst>
          </p:cNvPr>
          <p:cNvPicPr>
            <a:picLocks noGrp="1" noChangeAspect="1"/>
          </p:cNvPicPr>
          <p:nvPr>
            <p:ph idx="1"/>
          </p:nvPr>
        </p:nvPicPr>
        <p:blipFill>
          <a:blip r:embed="rId2"/>
          <a:stretch>
            <a:fillRect/>
          </a:stretch>
        </p:blipFill>
        <p:spPr>
          <a:xfrm>
            <a:off x="431501" y="1568990"/>
            <a:ext cx="11130351" cy="4818690"/>
          </a:xfrm>
        </p:spPr>
      </p:pic>
    </p:spTree>
    <p:extLst>
      <p:ext uri="{BB962C8B-B14F-4D97-AF65-F5344CB8AC3E}">
        <p14:creationId xmlns:p14="http://schemas.microsoft.com/office/powerpoint/2010/main" val="288745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B7C4-D02B-067B-DA65-B43E73A6D9AE}"/>
              </a:ext>
            </a:extLst>
          </p:cNvPr>
          <p:cNvSpPr>
            <a:spLocks noGrp="1"/>
          </p:cNvSpPr>
          <p:nvPr>
            <p:ph type="title"/>
          </p:nvPr>
        </p:nvSpPr>
        <p:spPr/>
        <p:txBody>
          <a:bodyPr>
            <a:normAutofit fontScale="90000"/>
          </a:bodyPr>
          <a:lstStyle/>
          <a:p>
            <a:r>
              <a:rPr lang="en-US" dirty="0">
                <a:ea typeface="+mj-lt"/>
                <a:cs typeface="+mj-lt"/>
              </a:rPr>
              <a:t>Blood Culture results from 2 sets – Specimen # for second aerobic/anaerobic set  - What is the organism?</a:t>
            </a:r>
            <a:endParaRPr lang="en-US" dirty="0"/>
          </a:p>
        </p:txBody>
      </p:sp>
      <p:pic>
        <p:nvPicPr>
          <p:cNvPr id="4" name="Picture 4" descr="Table&#10;&#10;Description automatically generated">
            <a:extLst>
              <a:ext uri="{FF2B5EF4-FFF2-40B4-BE49-F238E27FC236}">
                <a16:creationId xmlns:a16="http://schemas.microsoft.com/office/drawing/2014/main" id="{286FE752-6398-14DB-FBC1-75EBA60A48D0}"/>
              </a:ext>
            </a:extLst>
          </p:cNvPr>
          <p:cNvPicPr>
            <a:picLocks noGrp="1" noChangeAspect="1"/>
          </p:cNvPicPr>
          <p:nvPr>
            <p:ph idx="1"/>
          </p:nvPr>
        </p:nvPicPr>
        <p:blipFill>
          <a:blip r:embed="rId2"/>
          <a:stretch>
            <a:fillRect/>
          </a:stretch>
        </p:blipFill>
        <p:spPr>
          <a:xfrm>
            <a:off x="860425" y="1719262"/>
            <a:ext cx="10534650" cy="4752975"/>
          </a:xfrm>
        </p:spPr>
      </p:pic>
    </p:spTree>
    <p:extLst>
      <p:ext uri="{BB962C8B-B14F-4D97-AF65-F5344CB8AC3E}">
        <p14:creationId xmlns:p14="http://schemas.microsoft.com/office/powerpoint/2010/main" val="134388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44DA-FA37-DDB4-023D-A46312CD1978}"/>
              </a:ext>
            </a:extLst>
          </p:cNvPr>
          <p:cNvSpPr>
            <a:spLocks noGrp="1"/>
          </p:cNvSpPr>
          <p:nvPr>
            <p:ph type="title"/>
          </p:nvPr>
        </p:nvSpPr>
        <p:spPr/>
        <p:txBody>
          <a:bodyPr/>
          <a:lstStyle/>
          <a:p>
            <a:r>
              <a:rPr lang="en-US" dirty="0">
                <a:cs typeface="Arial"/>
              </a:rPr>
              <a:t>Wound Culture – What is the organism</a:t>
            </a:r>
            <a:endParaRPr lang="en-US" dirty="0"/>
          </a:p>
        </p:txBody>
      </p:sp>
      <p:pic>
        <p:nvPicPr>
          <p:cNvPr id="4" name="Picture 4" descr="Table&#10;&#10;Description automatically generated">
            <a:extLst>
              <a:ext uri="{FF2B5EF4-FFF2-40B4-BE49-F238E27FC236}">
                <a16:creationId xmlns:a16="http://schemas.microsoft.com/office/drawing/2014/main" id="{56545743-C7D0-D7C5-B037-E03A5C9E0E99}"/>
              </a:ext>
            </a:extLst>
          </p:cNvPr>
          <p:cNvPicPr>
            <a:picLocks noGrp="1" noChangeAspect="1"/>
          </p:cNvPicPr>
          <p:nvPr>
            <p:ph idx="1"/>
          </p:nvPr>
        </p:nvPicPr>
        <p:blipFill>
          <a:blip r:embed="rId2"/>
          <a:stretch>
            <a:fillRect/>
          </a:stretch>
        </p:blipFill>
        <p:spPr>
          <a:xfrm>
            <a:off x="534987" y="1647825"/>
            <a:ext cx="10525125" cy="4870450"/>
          </a:xfrm>
        </p:spPr>
      </p:pic>
    </p:spTree>
    <p:extLst>
      <p:ext uri="{BB962C8B-B14F-4D97-AF65-F5344CB8AC3E}">
        <p14:creationId xmlns:p14="http://schemas.microsoft.com/office/powerpoint/2010/main" val="69595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31DF-EBDC-85D3-3FA5-0C8132B80840}"/>
              </a:ext>
            </a:extLst>
          </p:cNvPr>
          <p:cNvSpPr>
            <a:spLocks noGrp="1"/>
          </p:cNvSpPr>
          <p:nvPr>
            <p:ph type="title"/>
          </p:nvPr>
        </p:nvSpPr>
        <p:spPr/>
        <p:txBody>
          <a:bodyPr/>
          <a:lstStyle/>
          <a:p>
            <a:r>
              <a:rPr lang="en-US" dirty="0">
                <a:cs typeface="Arial"/>
              </a:rPr>
              <a:t>Blood Culture 1st Set – note the MIC</a:t>
            </a:r>
            <a:endParaRPr lang="en-US" dirty="0"/>
          </a:p>
        </p:txBody>
      </p:sp>
      <p:pic>
        <p:nvPicPr>
          <p:cNvPr id="4" name="Picture 4" descr="Table&#10;&#10;Description automatically generated">
            <a:extLst>
              <a:ext uri="{FF2B5EF4-FFF2-40B4-BE49-F238E27FC236}">
                <a16:creationId xmlns:a16="http://schemas.microsoft.com/office/drawing/2014/main" id="{5700DFC3-613B-CB6D-8B72-7EAB4C478C2E}"/>
              </a:ext>
            </a:extLst>
          </p:cNvPr>
          <p:cNvPicPr>
            <a:picLocks noGrp="1" noChangeAspect="1"/>
          </p:cNvPicPr>
          <p:nvPr>
            <p:ph idx="1"/>
          </p:nvPr>
        </p:nvPicPr>
        <p:blipFill>
          <a:blip r:embed="rId2"/>
          <a:stretch>
            <a:fillRect/>
          </a:stretch>
        </p:blipFill>
        <p:spPr>
          <a:xfrm>
            <a:off x="441714" y="1715219"/>
            <a:ext cx="11088837" cy="4873205"/>
          </a:xfrm>
        </p:spPr>
      </p:pic>
    </p:spTree>
    <p:extLst>
      <p:ext uri="{BB962C8B-B14F-4D97-AF65-F5344CB8AC3E}">
        <p14:creationId xmlns:p14="http://schemas.microsoft.com/office/powerpoint/2010/main" val="408014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3545-A438-FFC7-8086-857503C51BC1}"/>
              </a:ext>
            </a:extLst>
          </p:cNvPr>
          <p:cNvSpPr>
            <a:spLocks noGrp="1"/>
          </p:cNvSpPr>
          <p:nvPr>
            <p:ph type="title"/>
          </p:nvPr>
        </p:nvSpPr>
        <p:spPr/>
        <p:txBody>
          <a:bodyPr>
            <a:normAutofit fontScale="90000"/>
          </a:bodyPr>
          <a:lstStyle/>
          <a:p>
            <a:r>
              <a:rPr lang="en-US" dirty="0">
                <a:cs typeface="Arial"/>
              </a:rPr>
              <a:t>Note the Second Set of Blood Cultures – what is the organism and anything unusual with this sensitivity</a:t>
            </a:r>
            <a:endParaRPr lang="en-US" dirty="0"/>
          </a:p>
        </p:txBody>
      </p:sp>
      <p:pic>
        <p:nvPicPr>
          <p:cNvPr id="4" name="Picture 4" descr="Graphical user interface, application&#10;&#10;Description automatically generated">
            <a:extLst>
              <a:ext uri="{FF2B5EF4-FFF2-40B4-BE49-F238E27FC236}">
                <a16:creationId xmlns:a16="http://schemas.microsoft.com/office/drawing/2014/main" id="{13413928-2ED7-2E4F-EB0C-4ADFABBC5702}"/>
              </a:ext>
            </a:extLst>
          </p:cNvPr>
          <p:cNvPicPr>
            <a:picLocks noGrp="1" noChangeAspect="1"/>
          </p:cNvPicPr>
          <p:nvPr>
            <p:ph idx="1"/>
          </p:nvPr>
        </p:nvPicPr>
        <p:blipFill>
          <a:blip r:embed="rId2"/>
          <a:stretch>
            <a:fillRect/>
          </a:stretch>
        </p:blipFill>
        <p:spPr>
          <a:xfrm>
            <a:off x="795967" y="1668613"/>
            <a:ext cx="10684653" cy="4603629"/>
          </a:xfrm>
        </p:spPr>
      </p:pic>
    </p:spTree>
    <p:extLst>
      <p:ext uri="{BB962C8B-B14F-4D97-AF65-F5344CB8AC3E}">
        <p14:creationId xmlns:p14="http://schemas.microsoft.com/office/powerpoint/2010/main" val="307078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788C-FA31-0CCB-383E-13F073B6932E}"/>
              </a:ext>
            </a:extLst>
          </p:cNvPr>
          <p:cNvSpPr>
            <a:spLocks noGrp="1"/>
          </p:cNvSpPr>
          <p:nvPr>
            <p:ph type="title"/>
          </p:nvPr>
        </p:nvSpPr>
        <p:spPr/>
        <p:txBody>
          <a:bodyPr/>
          <a:lstStyle/>
          <a:p>
            <a:r>
              <a:rPr lang="en-US" dirty="0">
                <a:cs typeface="Arial"/>
              </a:rPr>
              <a:t>Note this is positive in anaerobic bottle only.  How do you interpret this and what do you do?</a:t>
            </a:r>
            <a:endParaRPr lang="en-US" dirty="0"/>
          </a:p>
        </p:txBody>
      </p:sp>
      <p:pic>
        <p:nvPicPr>
          <p:cNvPr id="4" name="Picture 4">
            <a:extLst>
              <a:ext uri="{FF2B5EF4-FFF2-40B4-BE49-F238E27FC236}">
                <a16:creationId xmlns:a16="http://schemas.microsoft.com/office/drawing/2014/main" id="{5C87ED5F-F1E0-D676-223E-071AA8F7E13E}"/>
              </a:ext>
            </a:extLst>
          </p:cNvPr>
          <p:cNvPicPr>
            <a:picLocks noGrp="1" noChangeAspect="1"/>
          </p:cNvPicPr>
          <p:nvPr>
            <p:ph idx="1"/>
          </p:nvPr>
        </p:nvPicPr>
        <p:blipFill>
          <a:blip r:embed="rId2"/>
          <a:stretch>
            <a:fillRect/>
          </a:stretch>
        </p:blipFill>
        <p:spPr>
          <a:xfrm>
            <a:off x="419245" y="1714500"/>
            <a:ext cx="11213810" cy="5016500"/>
          </a:xfrm>
        </p:spPr>
      </p:pic>
    </p:spTree>
    <p:extLst>
      <p:ext uri="{BB962C8B-B14F-4D97-AF65-F5344CB8AC3E}">
        <p14:creationId xmlns:p14="http://schemas.microsoft.com/office/powerpoint/2010/main" val="357020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19" y="465512"/>
            <a:ext cx="3506162" cy="1600200"/>
          </a:xfrm>
        </p:spPr>
        <p:txBody>
          <a:bodyPr anchor="t">
            <a:normAutofit/>
          </a:bodyPr>
          <a:lstStyle/>
          <a:p>
            <a:r>
              <a:rPr lang="en-US" dirty="0"/>
              <a:t>Picture of MRSA pustule</a:t>
            </a:r>
          </a:p>
        </p:txBody>
      </p:sp>
      <p:pic>
        <p:nvPicPr>
          <p:cNvPr id="4" name="Picture 4">
            <a:extLst>
              <a:ext uri="{FF2B5EF4-FFF2-40B4-BE49-F238E27FC236}">
                <a16:creationId xmlns:a16="http://schemas.microsoft.com/office/drawing/2014/main" id="{007C9593-295D-D23D-E3F2-366322E28BE4}"/>
              </a:ext>
            </a:extLst>
          </p:cNvPr>
          <p:cNvPicPr>
            <a:picLocks noChangeAspect="1"/>
          </p:cNvPicPr>
          <p:nvPr/>
        </p:nvPicPr>
        <p:blipFill rotWithShape="1">
          <a:blip r:embed="rId3"/>
          <a:srcRect l="10933" r="-1" b="-1"/>
          <a:stretch/>
        </p:blipFill>
        <p:spPr>
          <a:xfrm>
            <a:off x="4699000" y="465513"/>
            <a:ext cx="7048500" cy="5935287"/>
          </a:xfrm>
          <a:prstGeom prst="rect">
            <a:avLst/>
          </a:prstGeom>
          <a:noFill/>
        </p:spPr>
      </p:pic>
      <p:sp>
        <p:nvSpPr>
          <p:cNvPr id="3" name="Content Placeholder 2"/>
          <p:cNvSpPr>
            <a:spLocks noGrp="1"/>
          </p:cNvSpPr>
          <p:nvPr>
            <p:ph type="body" sz="half" idx="2"/>
          </p:nvPr>
        </p:nvSpPr>
        <p:spPr>
          <a:xfrm>
            <a:off x="380519" y="1460501"/>
            <a:ext cx="3506162" cy="5079561"/>
          </a:xfrm>
        </p:spPr>
        <p:txBody>
          <a:bodyPr anchor="b">
            <a:normAutofit/>
          </a:bodyPr>
          <a:lstStyle/>
          <a:p>
            <a:r>
              <a:rPr lang="en-US" dirty="0">
                <a:cs typeface="Arial"/>
              </a:rPr>
              <a:t>Staph aureus quickly invades tissue, multiplying quickly and has a rapid dissemination throughout the body.</a:t>
            </a:r>
          </a:p>
          <a:p>
            <a:endParaRPr lang="en-US" dirty="0">
              <a:cs typeface="Arial"/>
            </a:endParaRPr>
          </a:p>
          <a:p>
            <a:r>
              <a:rPr lang="en-US" dirty="0">
                <a:cs typeface="Arial"/>
              </a:rPr>
              <a:t>The major defense against tissue invasion is </a:t>
            </a:r>
            <a:r>
              <a:rPr lang="en-US" dirty="0" err="1">
                <a:cs typeface="Arial"/>
              </a:rPr>
              <a:t>opsonophagocytosis</a:t>
            </a:r>
            <a:r>
              <a:rPr lang="en-US" dirty="0">
                <a:cs typeface="Arial"/>
              </a:rPr>
              <a:t> which is inhibited the polysaccharide capsule of staph aureus.</a:t>
            </a:r>
          </a:p>
          <a:p>
            <a:endParaRPr lang="en-US" dirty="0">
              <a:cs typeface="Arial"/>
            </a:endParaRPr>
          </a:p>
          <a:p>
            <a:r>
              <a:rPr lang="en-US" dirty="0">
                <a:cs typeface="Arial"/>
              </a:rPr>
              <a:t>S. aureus also colonizes across the host tissue and persists or develops a biofilm.  </a:t>
            </a:r>
            <a:br>
              <a:rPr lang="en-US" dirty="0">
                <a:cs typeface="Arial"/>
              </a:rPr>
            </a:br>
            <a:endParaRPr lang="en-US" dirty="0">
              <a:cs typeface="Arial"/>
            </a:endParaRPr>
          </a:p>
          <a:p>
            <a:r>
              <a:rPr lang="en-US" dirty="0">
                <a:cs typeface="Arial"/>
              </a:rPr>
              <a:t>Dialysis catheters disrupt the normal skin barrier and form a gateway for bacterial entry into the bloodstream.</a:t>
            </a:r>
          </a:p>
        </p:txBody>
      </p:sp>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63C3020-E8E6-EEC4-1701-99582B2A8384}"/>
              </a:ext>
            </a:extLst>
          </p:cNvPr>
          <p:cNvSpPr>
            <a:spLocks noGrp="1"/>
          </p:cNvSpPr>
          <p:nvPr>
            <p:ph idx="1"/>
          </p:nvPr>
        </p:nvSpPr>
        <p:spPr/>
        <p:txBody>
          <a:bodyPr/>
          <a:lstStyle/>
          <a:p>
            <a:r>
              <a:rPr lang="en-US" dirty="0"/>
              <a:t>All patients should wash their hands and fistula limb with soap and water prior to cannulation. </a:t>
            </a:r>
          </a:p>
          <a:p>
            <a:r>
              <a:rPr lang="en-US" dirty="0"/>
              <a:t>0.5% - 2% chlorhexidine gluconate with 70% isopropyl alcohol should be used to clean the cannulation sites.</a:t>
            </a:r>
          </a:p>
          <a:p>
            <a:r>
              <a:rPr lang="en-US" dirty="0"/>
              <a:t>Cannulation sites should be disinfected immediately before and after scab removal.</a:t>
            </a:r>
          </a:p>
          <a:p>
            <a:r>
              <a:rPr lang="en-US" dirty="0"/>
              <a:t>Abandon buttonhole usage it gram + sepsis is confirmed or suspected</a:t>
            </a:r>
          </a:p>
        </p:txBody>
      </p:sp>
      <p:sp>
        <p:nvSpPr>
          <p:cNvPr id="8" name="Title 7">
            <a:extLst>
              <a:ext uri="{FF2B5EF4-FFF2-40B4-BE49-F238E27FC236}">
                <a16:creationId xmlns:a16="http://schemas.microsoft.com/office/drawing/2014/main" id="{B633C12A-583A-60E8-71A3-96BB47E3EB24}"/>
              </a:ext>
            </a:extLst>
          </p:cNvPr>
          <p:cNvSpPr>
            <a:spLocks noGrp="1"/>
          </p:cNvSpPr>
          <p:nvPr>
            <p:ph type="title"/>
          </p:nvPr>
        </p:nvSpPr>
        <p:spPr/>
        <p:txBody>
          <a:bodyPr/>
          <a:lstStyle/>
          <a:p>
            <a:r>
              <a:rPr lang="en-US" dirty="0"/>
              <a:t>Buttonhole and MRSA sepsis</a:t>
            </a:r>
          </a:p>
        </p:txBody>
      </p:sp>
    </p:spTree>
    <p:extLst>
      <p:ext uri="{BB962C8B-B14F-4D97-AF65-F5344CB8AC3E}">
        <p14:creationId xmlns:p14="http://schemas.microsoft.com/office/powerpoint/2010/main" val="63071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9EE6-F431-E933-B98E-60FEEAA88913}"/>
              </a:ext>
            </a:extLst>
          </p:cNvPr>
          <p:cNvSpPr>
            <a:spLocks noGrp="1"/>
          </p:cNvSpPr>
          <p:nvPr>
            <p:ph type="title"/>
          </p:nvPr>
        </p:nvSpPr>
        <p:spPr/>
        <p:txBody>
          <a:bodyPr/>
          <a:lstStyle/>
          <a:p>
            <a:r>
              <a:rPr lang="en-US" dirty="0">
                <a:cs typeface="Arial"/>
              </a:rPr>
              <a:t>Vancomycin Dosing</a:t>
            </a:r>
            <a:endParaRPr lang="en-US" dirty="0"/>
          </a:p>
        </p:txBody>
      </p:sp>
      <p:sp>
        <p:nvSpPr>
          <p:cNvPr id="3" name="Content Placeholder 2">
            <a:extLst>
              <a:ext uri="{FF2B5EF4-FFF2-40B4-BE49-F238E27FC236}">
                <a16:creationId xmlns:a16="http://schemas.microsoft.com/office/drawing/2014/main" id="{7537CBBA-72C1-D45C-81C4-2A5B569FAFFF}"/>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Vancomycin serum trough concentrations of 15–20 mg/L are recommended to improve penetration, increase the probability of obtaining optimal target serum concentrations and improve clinical outcomes.</a:t>
            </a:r>
          </a:p>
          <a:p>
            <a:pPr marL="0" indent="0">
              <a:buNone/>
            </a:pPr>
            <a:r>
              <a:rPr lang="en-US" dirty="0">
                <a:ea typeface="+mn-lt"/>
                <a:cs typeface="+mn-lt"/>
              </a:rPr>
              <a:t>the revised guidelines recommend monitoring on the basis of </a:t>
            </a:r>
            <a:r>
              <a:rPr lang="en-US" dirty="0" err="1">
                <a:ea typeface="+mn-lt"/>
                <a:cs typeface="+mn-lt"/>
              </a:rPr>
              <a:t>predialysis</a:t>
            </a:r>
            <a:r>
              <a:rPr lang="en-US" dirty="0">
                <a:ea typeface="+mn-lt"/>
                <a:cs typeface="+mn-lt"/>
              </a:rPr>
              <a:t> serum concentrations and extrapolating these values to estimate the AUC. Maintaining </a:t>
            </a:r>
            <a:r>
              <a:rPr lang="en-US" dirty="0" err="1">
                <a:ea typeface="+mn-lt"/>
                <a:cs typeface="+mn-lt"/>
              </a:rPr>
              <a:t>predialysis</a:t>
            </a:r>
            <a:r>
              <a:rPr lang="en-US" dirty="0">
                <a:ea typeface="+mn-lt"/>
                <a:cs typeface="+mn-lt"/>
              </a:rPr>
              <a:t> concentrations between 15 and 20 mg/L will likely translate to a 24-hour AUC of &lt;600 </a:t>
            </a:r>
            <a:r>
              <a:rPr lang="en-US" dirty="0" err="1">
                <a:ea typeface="+mn-lt"/>
                <a:cs typeface="+mn-lt"/>
              </a:rPr>
              <a:t>mgh</a:t>
            </a:r>
            <a:r>
              <a:rPr lang="en-US" dirty="0">
                <a:ea typeface="+mn-lt"/>
                <a:cs typeface="+mn-lt"/>
              </a:rPr>
              <a:t>/L, which will achieve the target AUC/MIC ratio of 400–600, assuming the MIC is ≤1 mg/L</a:t>
            </a:r>
            <a:endParaRPr lang="en-US" dirty="0"/>
          </a:p>
        </p:txBody>
      </p:sp>
    </p:spTree>
    <p:extLst>
      <p:ext uri="{BB962C8B-B14F-4D97-AF65-F5344CB8AC3E}">
        <p14:creationId xmlns:p14="http://schemas.microsoft.com/office/powerpoint/2010/main" val="162558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4215-0DA4-48AB-FBF0-66CEAADB7A19}"/>
              </a:ext>
            </a:extLst>
          </p:cNvPr>
          <p:cNvSpPr>
            <a:spLocks noGrp="1"/>
          </p:cNvSpPr>
          <p:nvPr>
            <p:ph type="title"/>
          </p:nvPr>
        </p:nvSpPr>
        <p:spPr/>
        <p:txBody>
          <a:bodyPr/>
          <a:lstStyle/>
          <a:p>
            <a:endParaRPr lang="en-US"/>
          </a:p>
        </p:txBody>
      </p:sp>
      <p:pic>
        <p:nvPicPr>
          <p:cNvPr id="13" name="Picture 13" descr="Chart, bubble chart&#10;&#10;Description automatically generated">
            <a:extLst>
              <a:ext uri="{FF2B5EF4-FFF2-40B4-BE49-F238E27FC236}">
                <a16:creationId xmlns:a16="http://schemas.microsoft.com/office/drawing/2014/main" id="{25FD0613-847F-2EB3-0518-E50FCCB210AC}"/>
              </a:ext>
            </a:extLst>
          </p:cNvPr>
          <p:cNvPicPr>
            <a:picLocks noGrp="1" noChangeAspect="1"/>
          </p:cNvPicPr>
          <p:nvPr>
            <p:ph idx="1"/>
          </p:nvPr>
        </p:nvPicPr>
        <p:blipFill>
          <a:blip r:embed="rId2"/>
          <a:stretch>
            <a:fillRect/>
          </a:stretch>
        </p:blipFill>
        <p:spPr>
          <a:xfrm>
            <a:off x="120241" y="1155"/>
            <a:ext cx="11794499" cy="7294417"/>
          </a:xfrm>
        </p:spPr>
      </p:pic>
    </p:spTree>
    <p:extLst>
      <p:ext uri="{BB962C8B-B14F-4D97-AF65-F5344CB8AC3E}">
        <p14:creationId xmlns:p14="http://schemas.microsoft.com/office/powerpoint/2010/main" val="120592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your answer / solution here</a:t>
            </a:r>
          </a:p>
        </p:txBody>
      </p:sp>
      <p:sp>
        <p:nvSpPr>
          <p:cNvPr id="3" name="Text Placeholder 2"/>
          <p:cNvSpPr>
            <a:spLocks noGrp="1"/>
          </p:cNvSpPr>
          <p:nvPr>
            <p:ph type="body" idx="1"/>
          </p:nvPr>
        </p:nvSpPr>
        <p:spPr/>
        <p:txBody>
          <a:bodyPr/>
          <a:lstStyle/>
          <a:p>
            <a:r>
              <a:rPr lang="en-US" dirty="0"/>
              <a:t>Hypothesis</a:t>
            </a:r>
          </a:p>
        </p:txBody>
      </p:sp>
      <p:pic>
        <p:nvPicPr>
          <p:cNvPr id="6" name="Picture 6">
            <a:extLst>
              <a:ext uri="{FF2B5EF4-FFF2-40B4-BE49-F238E27FC236}">
                <a16:creationId xmlns:a16="http://schemas.microsoft.com/office/drawing/2014/main" id="{FF5E547A-C5F4-D851-627F-64F51F92A8D6}"/>
              </a:ext>
            </a:extLst>
          </p:cNvPr>
          <p:cNvPicPr>
            <a:picLocks noChangeAspect="1"/>
          </p:cNvPicPr>
          <p:nvPr/>
        </p:nvPicPr>
        <p:blipFill>
          <a:blip r:embed="rId3"/>
          <a:stretch>
            <a:fillRect/>
          </a:stretch>
        </p:blipFill>
        <p:spPr>
          <a:xfrm>
            <a:off x="224289" y="6202"/>
            <a:ext cx="11844065" cy="6845595"/>
          </a:xfrm>
          <a:prstGeom prst="rect">
            <a:avLst/>
          </a:prstGeom>
        </p:spPr>
      </p:pic>
    </p:spTree>
    <p:extLst>
      <p:ext uri="{BB962C8B-B14F-4D97-AF65-F5344CB8AC3E}">
        <p14:creationId xmlns:p14="http://schemas.microsoft.com/office/powerpoint/2010/main" val="8230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Materials</a:t>
            </a:r>
            <a:endParaRPr lang="en-US" dirty="0"/>
          </a:p>
        </p:txBody>
      </p:sp>
      <p:graphicFrame>
        <p:nvGraphicFramePr>
          <p:cNvPr id="4" name="Content Placeholder 3"/>
          <p:cNvGraphicFramePr>
            <a:graphicFrameLocks noGrp="1"/>
          </p:cNvGraphicFramePr>
          <p:nvPr>
            <p:ph idx="1"/>
          </p:nvPr>
        </p:nvGraphicFramePr>
        <p:xfrm>
          <a:off x="1066800" y="1714500"/>
          <a:ext cx="10058400" cy="4484280"/>
        </p:xfrm>
        <a:graphic>
          <a:graphicData uri="http://schemas.openxmlformats.org/drawingml/2006/table">
            <a:tbl>
              <a:tblPr firstRow="1" bandRow="1">
                <a:tableStyleId>{69012ECD-51FC-41F1-AA8D-1B2483CD663E}</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560535">
                <a:tc>
                  <a:txBody>
                    <a:bodyPr/>
                    <a:lstStyle/>
                    <a:p>
                      <a:pPr algn="ctr"/>
                      <a:r>
                        <a:rPr lang="en-US" dirty="0"/>
                        <a:t>Materials (detailed list)</a:t>
                      </a:r>
                    </a:p>
                  </a:txBody>
                  <a:tcPr anchor="ctr"/>
                </a:tc>
                <a:tc>
                  <a:txBody>
                    <a:bodyPr/>
                    <a:lstStyle/>
                    <a:p>
                      <a:pPr algn="ctr"/>
                      <a:r>
                        <a:rPr lang="en-US" dirty="0"/>
                        <a:t>Quantity (be</a:t>
                      </a:r>
                      <a:r>
                        <a:rPr lang="en-US" baseline="0" dirty="0"/>
                        <a:t> specific)</a:t>
                      </a:r>
                      <a:endParaRPr lang="en-US" dirty="0"/>
                    </a:p>
                  </a:txBody>
                  <a:tcPr anchor="ctr"/>
                </a:tc>
                <a:extLst>
                  <a:ext uri="{0D108BD9-81ED-4DB2-BD59-A6C34878D82A}">
                    <a16:rowId xmlns:a16="http://schemas.microsoft.com/office/drawing/2014/main" val="10000"/>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1"/>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2"/>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3"/>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4"/>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5"/>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6"/>
                  </a:ext>
                </a:extLst>
              </a:tr>
              <a:tr h="560535">
                <a:tc>
                  <a:txBody>
                    <a:bodyPr/>
                    <a:lstStyle/>
                    <a:p>
                      <a:pPr algn="ctr"/>
                      <a:r>
                        <a:rPr lang="en-US" dirty="0"/>
                        <a:t>Item</a:t>
                      </a:r>
                    </a:p>
                  </a:txBody>
                  <a:tcPr anchor="ctr"/>
                </a:tc>
                <a:tc>
                  <a:txBody>
                    <a:bodyPr/>
                    <a:lstStyle/>
                    <a:p>
                      <a:pPr algn="ctr"/>
                      <a:r>
                        <a:rPr lang="en-US" dirty="0"/>
                        <a:t>Amount</a:t>
                      </a:r>
                    </a:p>
                  </a:txBody>
                  <a:tcPr anchor="ctr"/>
                </a:tc>
                <a:extLst>
                  <a:ext uri="{0D108BD9-81ED-4DB2-BD59-A6C34878D82A}">
                    <a16:rowId xmlns:a16="http://schemas.microsoft.com/office/drawing/2014/main" val="10007"/>
                  </a:ext>
                </a:extLst>
              </a:tr>
            </a:tbl>
          </a:graphicData>
        </a:graphic>
      </p:graphicFrame>
      <p:pic>
        <p:nvPicPr>
          <p:cNvPr id="3" name="Picture 4" descr="Timeline&#10;&#10;Description automatically generated">
            <a:extLst>
              <a:ext uri="{FF2B5EF4-FFF2-40B4-BE49-F238E27FC236}">
                <a16:creationId xmlns:a16="http://schemas.microsoft.com/office/drawing/2014/main" id="{F315D755-D5BA-E925-AD8F-083E0889187A}"/>
              </a:ext>
            </a:extLst>
          </p:cNvPr>
          <p:cNvPicPr>
            <a:picLocks noChangeAspect="1"/>
          </p:cNvPicPr>
          <p:nvPr/>
        </p:nvPicPr>
        <p:blipFill>
          <a:blip r:embed="rId2"/>
          <a:stretch>
            <a:fillRect/>
          </a:stretch>
        </p:blipFill>
        <p:spPr>
          <a:xfrm>
            <a:off x="209910" y="7603"/>
            <a:ext cx="12074105" cy="6742151"/>
          </a:xfrm>
          <a:prstGeom prst="rect">
            <a:avLst/>
          </a:prstGeom>
        </p:spPr>
      </p:pic>
    </p:spTree>
    <p:extLst>
      <p:ext uri="{BB962C8B-B14F-4D97-AF65-F5344CB8AC3E}">
        <p14:creationId xmlns:p14="http://schemas.microsoft.com/office/powerpoint/2010/main" val="277806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10;&#10;Description automatically generated">
            <a:extLst>
              <a:ext uri="{FF2B5EF4-FFF2-40B4-BE49-F238E27FC236}">
                <a16:creationId xmlns:a16="http://schemas.microsoft.com/office/drawing/2014/main" id="{09BB25DD-A814-DFBA-A11A-6944AB843DFB}"/>
              </a:ext>
            </a:extLst>
          </p:cNvPr>
          <p:cNvPicPr>
            <a:picLocks noChangeAspect="1"/>
          </p:cNvPicPr>
          <p:nvPr/>
        </p:nvPicPr>
        <p:blipFill>
          <a:blip r:embed="rId2"/>
          <a:stretch>
            <a:fillRect/>
          </a:stretch>
        </p:blipFill>
        <p:spPr>
          <a:xfrm>
            <a:off x="94892" y="-79540"/>
            <a:ext cx="12002217" cy="6830174"/>
          </a:xfrm>
          <a:prstGeom prst="rect">
            <a:avLst/>
          </a:prstGeom>
        </p:spPr>
      </p:pic>
    </p:spTree>
    <p:extLst>
      <p:ext uri="{BB962C8B-B14F-4D97-AF65-F5344CB8AC3E}">
        <p14:creationId xmlns:p14="http://schemas.microsoft.com/office/powerpoint/2010/main" val="264152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bar chart&#10;&#10;Description automatically generated">
            <a:extLst>
              <a:ext uri="{FF2B5EF4-FFF2-40B4-BE49-F238E27FC236}">
                <a16:creationId xmlns:a16="http://schemas.microsoft.com/office/drawing/2014/main" id="{C778024D-023A-92F3-5357-AC59F9858996}"/>
              </a:ext>
            </a:extLst>
          </p:cNvPr>
          <p:cNvPicPr>
            <a:picLocks noChangeAspect="1"/>
          </p:cNvPicPr>
          <p:nvPr/>
        </p:nvPicPr>
        <p:blipFill>
          <a:blip r:embed="rId2"/>
          <a:stretch>
            <a:fillRect/>
          </a:stretch>
        </p:blipFill>
        <p:spPr>
          <a:xfrm>
            <a:off x="152400" y="-4430"/>
            <a:ext cx="11926613" cy="6866859"/>
          </a:xfrm>
          <a:prstGeom prst="rect">
            <a:avLst/>
          </a:prstGeom>
        </p:spPr>
      </p:pic>
    </p:spTree>
    <p:extLst>
      <p:ext uri="{BB962C8B-B14F-4D97-AF65-F5344CB8AC3E}">
        <p14:creationId xmlns:p14="http://schemas.microsoft.com/office/powerpoint/2010/main" val="376037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04D0-0A85-0542-E82E-52D019D29918}"/>
              </a:ext>
            </a:extLst>
          </p:cNvPr>
          <p:cNvSpPr>
            <a:spLocks noGrp="1"/>
          </p:cNvSpPr>
          <p:nvPr>
            <p:ph type="title"/>
          </p:nvPr>
        </p:nvSpPr>
        <p:spPr/>
        <p:txBody>
          <a:bodyPr/>
          <a:lstStyle/>
          <a:p>
            <a:r>
              <a:rPr lang="en-US" dirty="0">
                <a:cs typeface="Arial"/>
              </a:rPr>
              <a:t>Colonization and Transmission</a:t>
            </a:r>
            <a:endParaRPr lang="en-US" dirty="0"/>
          </a:p>
        </p:txBody>
      </p:sp>
      <p:sp>
        <p:nvSpPr>
          <p:cNvPr id="3" name="Content Placeholder 2">
            <a:extLst>
              <a:ext uri="{FF2B5EF4-FFF2-40B4-BE49-F238E27FC236}">
                <a16:creationId xmlns:a16="http://schemas.microsoft.com/office/drawing/2014/main" id="{46D1577F-674A-05BD-54EA-8AD1B2070652}"/>
              </a:ext>
            </a:extLst>
          </p:cNvPr>
          <p:cNvSpPr>
            <a:spLocks noGrp="1"/>
          </p:cNvSpPr>
          <p:nvPr>
            <p:ph idx="1"/>
          </p:nvPr>
        </p:nvSpPr>
        <p:spPr>
          <a:xfrm>
            <a:off x="383628" y="1714500"/>
            <a:ext cx="11135709" cy="4457700"/>
          </a:xfrm>
        </p:spPr>
        <p:txBody>
          <a:bodyPr vert="horz" lIns="91440" tIns="45720" rIns="91440" bIns="45720" rtlCol="0" anchor="t">
            <a:normAutofit fontScale="92500" lnSpcReduction="20000"/>
          </a:bodyPr>
          <a:lstStyle/>
          <a:p>
            <a:r>
              <a:rPr lang="en-US" dirty="0">
                <a:cs typeface="Arial"/>
              </a:rPr>
              <a:t>S. aureus colonizes the nares of 28-32% of the US population. MRSA nasal colonization rates range from 0.9- 1.5% in the US.</a:t>
            </a:r>
          </a:p>
          <a:p>
            <a:pPr>
              <a:buClr>
                <a:srgbClr val="A6A6A6"/>
              </a:buClr>
            </a:pPr>
            <a:r>
              <a:rPr lang="en-US" dirty="0">
                <a:cs typeface="Arial"/>
              </a:rPr>
              <a:t>Elevated risk of MRSA colonization is highest in athletes, prisoners, military, children, people living in urban, underserved areas, people with an indigenous background, pet owners, livestock workers, people with prior MRSA infection, individuals with HIV or cystic fibrosis and people with frequent health care contact (dialysis patients). </a:t>
            </a:r>
          </a:p>
          <a:p>
            <a:pPr>
              <a:buClr>
                <a:srgbClr val="A6A6A6"/>
              </a:buClr>
            </a:pPr>
            <a:r>
              <a:rPr lang="en-US" dirty="0">
                <a:cs typeface="Arial"/>
              </a:rPr>
              <a:t>Determining how long MRSA  colonization persists after infection is difficult.  It has been cultured up to 6 months after an infection.  It can also be cultured from household products such as phones, gloves, notebooks, pens etc.  </a:t>
            </a:r>
          </a:p>
          <a:p>
            <a:pPr>
              <a:buClr>
                <a:srgbClr val="A6A6A6"/>
              </a:buClr>
            </a:pPr>
            <a:r>
              <a:rPr lang="en-US" dirty="0">
                <a:cs typeface="Arial"/>
              </a:rPr>
              <a:t>MRSA colonization can increase infection risk by as much as 25%.  The annual mortality rate caused by sepsis is 100 to 300 times higher in patients with ESRD than in the general population. </a:t>
            </a:r>
          </a:p>
          <a:p>
            <a:pPr>
              <a:buClr>
                <a:srgbClr val="A6A6A6"/>
              </a:buClr>
            </a:pPr>
            <a:r>
              <a:rPr lang="en-US" sz="1200" dirty="0">
                <a:cs typeface="Arial"/>
              </a:rPr>
              <a:t>Turner et al (2019). Methicillin-resistant </a:t>
            </a:r>
            <a:r>
              <a:rPr lang="en-US" sz="1200" dirty="0" err="1">
                <a:cs typeface="Arial"/>
              </a:rPr>
              <a:t>staphyloccus</a:t>
            </a:r>
            <a:r>
              <a:rPr lang="en-US" sz="1200" dirty="0">
                <a:cs typeface="Arial"/>
              </a:rPr>
              <a:t> aureus: an overview of basic and clinical research. Nature Reviews- Microbiology. 17, 203- 218. </a:t>
            </a:r>
            <a:endParaRPr lang="en-US" dirty="0">
              <a:cs typeface="Arial"/>
            </a:endParaRPr>
          </a:p>
        </p:txBody>
      </p:sp>
    </p:spTree>
    <p:extLst>
      <p:ext uri="{BB962C8B-B14F-4D97-AF65-F5344CB8AC3E}">
        <p14:creationId xmlns:p14="http://schemas.microsoft.com/office/powerpoint/2010/main" val="31912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7E11E5-8995-4BDD-A77F-F1758252271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DD9FCB-01DC-4AD1-BC5A-F5C59BDC1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B0F42F3-7A2B-4323-B7B5-CA2094D394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TotalTime>
  <Words>1539</Words>
  <Application>Microsoft Office PowerPoint</Application>
  <PresentationFormat>Widescreen</PresentationFormat>
  <Paragraphs>110</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Academic Science 16x9</vt:lpstr>
      <vt:lpstr>Methicillin Resistant Staph Aureus Bacteremia</vt:lpstr>
      <vt:lpstr>No Conflict of Interest  Objectives – name 2 complications that could occur due to MRSA Bacteremia</vt:lpstr>
      <vt:lpstr>Picture of MRSA pustule</vt:lpstr>
      <vt:lpstr>PowerPoint Presentation</vt:lpstr>
      <vt:lpstr>Add your answer / solution here</vt:lpstr>
      <vt:lpstr>Materials</vt:lpstr>
      <vt:lpstr>PowerPoint Presentation</vt:lpstr>
      <vt:lpstr>PowerPoint Presentation</vt:lpstr>
      <vt:lpstr>Colonization and Transmission</vt:lpstr>
      <vt:lpstr>MRSA Colonization  - reducing the risk of infection</vt:lpstr>
      <vt:lpstr>MRSA transmission and resistance</vt:lpstr>
      <vt:lpstr>Exit site infection</vt:lpstr>
      <vt:lpstr>Exit site infection</vt:lpstr>
      <vt:lpstr>Start dialysis with TDC</vt:lpstr>
      <vt:lpstr>On HD with failing access</vt:lpstr>
      <vt:lpstr>CVC vs AVF/AVG</vt:lpstr>
      <vt:lpstr>MRSA Treatment</vt:lpstr>
      <vt:lpstr>Access associated sepsis, management</vt:lpstr>
      <vt:lpstr>MRSA Bacteremia</vt:lpstr>
      <vt:lpstr>Osteomyelitis from MRSA bacteremia</vt:lpstr>
      <vt:lpstr>Clinical Course of MRSA Bacteremia</vt:lpstr>
      <vt:lpstr>Treatment</vt:lpstr>
      <vt:lpstr>HD Catheter care</vt:lpstr>
      <vt:lpstr>Blood Culture results from 2 sets – Specimen # for first aerobic/anaerobic set  </vt:lpstr>
      <vt:lpstr>Blood Culture results from 2 sets – Specimen # for second aerobic/anaerobic set  - What is the organism?</vt:lpstr>
      <vt:lpstr>Wound Culture – What is the organism</vt:lpstr>
      <vt:lpstr>Blood Culture 1st Set – note the MIC</vt:lpstr>
      <vt:lpstr>Note the Second Set of Blood Cultures – what is the organism and anything unusual with this sensitivity</vt:lpstr>
      <vt:lpstr>Note this is positive in anaerobic bottle only.  How do you interpret this and what do you do?</vt:lpstr>
      <vt:lpstr>Buttonhole and MRSA sepsis</vt:lpstr>
      <vt:lpstr>Vancomycin Dosing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Title</dc:title>
  <dc:creator/>
  <cp:lastModifiedBy>Jayant Kumar</cp:lastModifiedBy>
  <cp:revision>812</cp:revision>
  <dcterms:created xsi:type="dcterms:W3CDTF">2022-07-01T18:45:28Z</dcterms:created>
  <dcterms:modified xsi:type="dcterms:W3CDTF">2023-02-27T17:14:31Z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