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  <p:sldMasterId id="2147483852" r:id="rId2"/>
  </p:sldMasterIdLst>
  <p:notesMasterIdLst>
    <p:notesMasterId r:id="rId29"/>
  </p:notesMasterIdLst>
  <p:handoutMasterIdLst>
    <p:handoutMasterId r:id="rId30"/>
  </p:handoutMasterIdLst>
  <p:sldIdLst>
    <p:sldId id="376" r:id="rId3"/>
    <p:sldId id="377" r:id="rId4"/>
    <p:sldId id="408" r:id="rId5"/>
    <p:sldId id="407" r:id="rId6"/>
    <p:sldId id="405" r:id="rId7"/>
    <p:sldId id="313" r:id="rId8"/>
    <p:sldId id="325" r:id="rId9"/>
    <p:sldId id="271" r:id="rId10"/>
    <p:sldId id="270" r:id="rId11"/>
    <p:sldId id="269" r:id="rId12"/>
    <p:sldId id="383" r:id="rId13"/>
    <p:sldId id="384" r:id="rId14"/>
    <p:sldId id="260" r:id="rId15"/>
    <p:sldId id="369" r:id="rId16"/>
    <p:sldId id="290" r:id="rId17"/>
    <p:sldId id="379" r:id="rId18"/>
    <p:sldId id="345" r:id="rId19"/>
    <p:sldId id="288" r:id="rId20"/>
    <p:sldId id="293" r:id="rId21"/>
    <p:sldId id="403" r:id="rId22"/>
    <p:sldId id="406" r:id="rId23"/>
    <p:sldId id="296" r:id="rId24"/>
    <p:sldId id="409" r:id="rId25"/>
    <p:sldId id="297" r:id="rId26"/>
    <p:sldId id="410" r:id="rId27"/>
    <p:sldId id="40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han Gregory Rule" initials="EGR" lastIdx="1" clrIdx="0"/>
  <p:cmAuthor id="2" name="Ethan Gregory Rule" initials="EGR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90081"/>
  </p:normalViewPr>
  <p:slideViewPr>
    <p:cSldViewPr snapToGrid="0" snapToObjects="1">
      <p:cViewPr varScale="1">
        <p:scale>
          <a:sx n="95" d="100"/>
          <a:sy n="95" d="100"/>
        </p:scale>
        <p:origin x="5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D1B57-66AC-DF45-9393-A2AC089C29A6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3FD0-2475-364A-A8AC-A4A2A3F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79416-BF1A-274C-96E6-B2C47109BF67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CC9AC-6B26-E849-B969-C0549780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CC9AC-6B26-E849-B969-C054978043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1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Pathogens are carried through the bloodstream and inflammatory mediators from the liver injure the intimal lining of cardiac vessels leading to plaque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94477-2626-1C48-B96A-DB87C0BCF6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Hormone changes affect oral cavity</a:t>
            </a:r>
          </a:p>
          <a:p>
            <a:r>
              <a:rPr lang="en-US"/>
              <a:t>	Teeth</a:t>
            </a:r>
            <a:r>
              <a:rPr lang="en-US" baseline="0"/>
              <a:t> may loosen during pregnancy  (progesterone and relaxin effects)</a:t>
            </a:r>
          </a:p>
          <a:p>
            <a:endParaRPr lang="en-US" baseline="0"/>
          </a:p>
          <a:p>
            <a:r>
              <a:rPr lang="en-US" baseline="0"/>
              <a:t>Shift in oral flora and decreased immune response can aggravate gingivitis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58FF7-9B4B-485A-87E9-B17E2A6455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causes of gingivitis include:</a:t>
            </a:r>
          </a:p>
          <a:p>
            <a:r>
              <a:rPr lang="en-US" dirty="0"/>
              <a:t>	Poor oral hygiene</a:t>
            </a:r>
          </a:p>
          <a:p>
            <a:r>
              <a:rPr lang="en-US" dirty="0"/>
              <a:t>	Phenytoin</a:t>
            </a:r>
            <a:r>
              <a:rPr lang="en-US" baseline="0" dirty="0"/>
              <a:t> (Dilantin)</a:t>
            </a:r>
            <a:endParaRPr lang="en-US" dirty="0"/>
          </a:p>
          <a:p>
            <a:r>
              <a:rPr lang="en-US" dirty="0"/>
              <a:t>	Valproic acid</a:t>
            </a:r>
          </a:p>
          <a:p>
            <a:r>
              <a:rPr lang="en-US" dirty="0"/>
              <a:t>	</a:t>
            </a:r>
            <a:r>
              <a:rPr lang="en-US" dirty="0" err="1"/>
              <a:t>Cyclosporines</a:t>
            </a:r>
            <a:endParaRPr lang="en-US" dirty="0"/>
          </a:p>
          <a:p>
            <a:r>
              <a:rPr lang="en-US" dirty="0"/>
              <a:t>	Calcium</a:t>
            </a:r>
            <a:r>
              <a:rPr lang="en-US" baseline="0" dirty="0"/>
              <a:t> channel blockers</a:t>
            </a:r>
          </a:p>
          <a:p>
            <a:endParaRPr lang="en-US" baseline="0" dirty="0"/>
          </a:p>
          <a:p>
            <a:r>
              <a:rPr lang="en-US" baseline="0" dirty="0"/>
              <a:t>Gingival hyperplasia can be surgically treated.  It is painful and reoccurrence is expected.</a:t>
            </a:r>
          </a:p>
          <a:p>
            <a:r>
              <a:rPr lang="en-US" baseline="0" dirty="0"/>
              <a:t>	This will progress into periodontitis if not addressed</a:t>
            </a:r>
          </a:p>
          <a:p>
            <a:endParaRPr lang="en-US" baseline="0" dirty="0"/>
          </a:p>
          <a:p>
            <a:r>
              <a:rPr lang="en-US" baseline="0" dirty="0"/>
              <a:t>Factors influencing gingivitis</a:t>
            </a:r>
          </a:p>
          <a:p>
            <a:r>
              <a:rPr lang="en-US" baseline="0" dirty="0"/>
              <a:t>	Tobacco use (inclusive of chewing tobacco)</a:t>
            </a:r>
          </a:p>
          <a:p>
            <a:r>
              <a:rPr lang="en-US" baseline="0" dirty="0"/>
              <a:t>	Diabetes</a:t>
            </a:r>
          </a:p>
          <a:p>
            <a:r>
              <a:rPr lang="en-US" baseline="0" dirty="0"/>
              <a:t>	Low socioeconomic status</a:t>
            </a:r>
          </a:p>
          <a:p>
            <a:r>
              <a:rPr lang="en-US" baseline="0" dirty="0"/>
              <a:t>	African American ethnicity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EFCB-4CC6-424C-9936-501AF7C93B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2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Reminder: rationale for OHI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58FF7-9B4B-485A-87E9-B17E2A6455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6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5B62-329A-487C-A611-61F7D5B28E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58FF7-9B4B-485A-87E9-B17E2A6455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58FF7-9B4B-485A-87E9-B17E2A6455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9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58FF7-9B4B-485A-87E9-B17E2A6455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8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50%</a:t>
            </a:r>
            <a:r>
              <a:rPr lang="en-US" baseline="0"/>
              <a:t> of adults in US aged 30 or older have periodontitis</a:t>
            </a:r>
          </a:p>
          <a:p>
            <a:r>
              <a:rPr lang="en-US" baseline="0"/>
              <a:t>Only floss the teeth you want to keep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304B-DC7A-244C-9EE8-E091B1D867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1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27905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5984749"/>
            <a:ext cx="9141618" cy="105155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 i="0" spc="300" baseline="0"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 i="0"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THE UNIVERSITY OF NEW MEXICO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0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242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spc="600">
                <a:solidFill>
                  <a:schemeClr val="tx1">
                    <a:lumMod val="50000"/>
                    <a:lumOff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US"/>
              <a:t>THE UNIVERSITY OF NEW MEXICO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5984749"/>
            <a:ext cx="3443591" cy="105155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Gotham Book" charset="0"/>
          <a:ea typeface="Gotham Book" charset="0"/>
          <a:cs typeface="Gotham Book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242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spc="600">
                <a:solidFill>
                  <a:schemeClr val="tx1">
                    <a:lumMod val="50000"/>
                    <a:lumOff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US"/>
              <a:t>THE 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300" baseline="0">
          <a:solidFill>
            <a:sysClr val="windowText" lastClr="000000"/>
          </a:solidFill>
          <a:latin typeface="Gotham" charset="0"/>
          <a:ea typeface="Gotham" charset="0"/>
          <a:cs typeface="Gotham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0.gi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105797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tiff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tem.2015.03.001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EFF9-E7AC-A84A-AF06-4BABA7A1B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733" y="1012359"/>
            <a:ext cx="7809315" cy="3255264"/>
          </a:xfrm>
        </p:spPr>
        <p:txBody>
          <a:bodyPr/>
          <a:lstStyle/>
          <a:p>
            <a:r>
              <a:rPr lang="en-US" dirty="0"/>
              <a:t>What does the mouth have to do with heart health?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6FEE5-4233-AD4D-ABFF-B3E34F61F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758554"/>
            <a:ext cx="7315200" cy="1087087"/>
          </a:xfrm>
        </p:spPr>
        <p:txBody>
          <a:bodyPr/>
          <a:lstStyle/>
          <a:p>
            <a:r>
              <a:rPr lang="en-US" b="1" dirty="0"/>
              <a:t>Christine Cogil, DNP, FNP-BC</a:t>
            </a:r>
          </a:p>
          <a:p>
            <a:r>
              <a:rPr lang="en-US" b="1" dirty="0"/>
              <a:t>14th Annual SW Nephrology  Symposium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5C2CB-B9E9-DD4A-9FBC-541AE7F3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NEW MEXICO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DF780-6227-644B-829A-4AC7E16F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34" y="2370666"/>
            <a:ext cx="44787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1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2858946"/>
            <a:ext cx="3410224" cy="168990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dirty="0"/>
              <a:t>Gingivitis 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Clinical Signs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4940" y="775504"/>
            <a:ext cx="4005046" cy="5590572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Bad breath or bad taste</a:t>
            </a:r>
          </a:p>
          <a:p>
            <a:r>
              <a:rPr lang="en-US" sz="2600" dirty="0">
                <a:solidFill>
                  <a:schemeClr val="tx1"/>
                </a:solidFill>
              </a:rPr>
              <a:t>Red or swollen gums</a:t>
            </a:r>
          </a:p>
          <a:p>
            <a:r>
              <a:rPr lang="en-US" sz="2600" dirty="0">
                <a:solidFill>
                  <a:schemeClr val="tx1"/>
                </a:solidFill>
              </a:rPr>
              <a:t>Tender or bleeding gums</a:t>
            </a:r>
          </a:p>
          <a:p>
            <a:r>
              <a:rPr lang="en-US" sz="2600" dirty="0">
                <a:solidFill>
                  <a:schemeClr val="tx1"/>
                </a:solidFill>
              </a:rPr>
              <a:t>Gums pull away from teeth</a:t>
            </a:r>
          </a:p>
          <a:p>
            <a:r>
              <a:rPr lang="en-US" sz="2600" dirty="0">
                <a:solidFill>
                  <a:schemeClr val="tx1"/>
                </a:solidFill>
              </a:rPr>
              <a:t>Sensitive teeth</a:t>
            </a:r>
          </a:p>
          <a:p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r="2" b="2"/>
          <a:stretch/>
        </p:blipFill>
        <p:spPr bwMode="auto">
          <a:xfrm>
            <a:off x="7784703" y="2291786"/>
            <a:ext cx="4347406" cy="31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3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575" y="77379"/>
            <a:ext cx="7270389" cy="901271"/>
          </a:xfrm>
        </p:spPr>
        <p:txBody>
          <a:bodyPr>
            <a:normAutofit/>
          </a:bodyPr>
          <a:lstStyle/>
          <a:p>
            <a:r>
              <a:rPr lang="en-US" dirty="0"/>
              <a:t>Biofilm (Plaque)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04422" y="1192697"/>
            <a:ext cx="4479235" cy="5137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Formation of dental pellicle and attachment to tooth surface</a:t>
            </a:r>
          </a:p>
          <a:p>
            <a:pPr marL="457200" indent="-457200">
              <a:buFont typeface="+mj-lt"/>
              <a:buAutoNum type="arabicPeriod"/>
            </a:pPr>
            <a:endParaRPr lang="en-US" sz="9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Initial/Primary colonization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Normal/healthy oral flora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Non-pathogenic</a:t>
            </a:r>
          </a:p>
          <a:p>
            <a:pPr lvl="1" indent="-342900">
              <a:buFont typeface="+mj-lt"/>
              <a:buAutoNum type="arabicPeriod"/>
            </a:pPr>
            <a:endParaRPr lang="en-US" sz="9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Secondary Colonization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Increase in quantity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Shift in composition</a:t>
            </a:r>
          </a:p>
          <a:p>
            <a:pPr lvl="1" indent="-342900">
              <a:buFont typeface="+mj-lt"/>
              <a:buAutoNum type="arabicPeriod"/>
            </a:pPr>
            <a:endParaRPr lang="en-US" sz="9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Mature biofilm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76" name="Picture 4" descr="http://cdn.zenfolio.net/zf/img/nu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304800"/>
            <a:ext cx="1143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21" y="1084083"/>
            <a:ext cx="34321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8034B7-8250-6248-84C5-2EF25A7F350F}"/>
              </a:ext>
            </a:extLst>
          </p:cNvPr>
          <p:cNvSpPr txBox="1"/>
          <p:nvPr/>
        </p:nvSpPr>
        <p:spPr>
          <a:xfrm>
            <a:off x="405114" y="2007015"/>
            <a:ext cx="2345450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/>
              <a:t>It all Starts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with 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Biofilm 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Build Up</a:t>
            </a:r>
          </a:p>
        </p:txBody>
      </p:sp>
    </p:spTree>
    <p:extLst>
      <p:ext uri="{BB962C8B-B14F-4D97-AF65-F5344CB8AC3E}">
        <p14:creationId xmlns:p14="http://schemas.microsoft.com/office/powerpoint/2010/main" val="46543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3777" y="185103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Biofilm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7569" y="1490487"/>
            <a:ext cx="2932132" cy="4808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Well organized community </a:t>
            </a:r>
          </a:p>
          <a:p>
            <a:r>
              <a:rPr lang="en-US" dirty="0">
                <a:solidFill>
                  <a:schemeClr val="tx1"/>
                </a:solidFill>
              </a:rPr>
              <a:t>Protected by extracellular slime layer</a:t>
            </a:r>
          </a:p>
          <a:p>
            <a:r>
              <a:rPr lang="en-US" dirty="0">
                <a:solidFill>
                  <a:schemeClr val="tx1"/>
                </a:solidFill>
              </a:rPr>
              <a:t>More difficult to kill than planktonic (floating) bacteria</a:t>
            </a:r>
          </a:p>
        </p:txBody>
      </p:sp>
      <p:pic>
        <p:nvPicPr>
          <p:cNvPr id="8195" name="Picture 5" descr="DA2C5F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96653"/>
            <a:ext cx="673294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2621280" y="3081528"/>
            <a:ext cx="914400" cy="762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83864" y="2871216"/>
            <a:ext cx="914400" cy="762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114800" y="3474720"/>
            <a:ext cx="914400" cy="1524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30240" y="3112008"/>
            <a:ext cx="990600" cy="109728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18888" y="2950464"/>
            <a:ext cx="914400" cy="8382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0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dn.zenfolio.net/zf/img/nu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639763"/>
            <a:ext cx="3965575" cy="2216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01_002_img00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79" y="211723"/>
            <a:ext cx="7742542" cy="6434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511" y="639763"/>
            <a:ext cx="3545193" cy="53576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Review of Periodontal Anatomy</a:t>
            </a:r>
          </a:p>
        </p:txBody>
      </p:sp>
    </p:spTree>
    <p:extLst>
      <p:ext uri="{BB962C8B-B14F-4D97-AF65-F5344CB8AC3E}">
        <p14:creationId xmlns:p14="http://schemas.microsoft.com/office/powerpoint/2010/main" val="21421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0" y="433734"/>
            <a:ext cx="7402286" cy="1426029"/>
          </a:xfrm>
        </p:spPr>
        <p:txBody>
          <a:bodyPr>
            <a:noAutofit/>
          </a:bodyPr>
          <a:lstStyle/>
          <a:p>
            <a:r>
              <a:rPr lang="en-US" sz="2800" dirty="0"/>
              <a:t>Periodontal Pocket Inflammation-</a:t>
            </a:r>
            <a:r>
              <a:rPr lang="en-US" sz="2800" dirty="0">
                <a:solidFill>
                  <a:schemeClr val="tx1"/>
                </a:solidFill>
              </a:rPr>
              <a:t> A possible connection between  Periodontal Disease and Cardiac Disease </a:t>
            </a:r>
            <a:endParaRPr lang="en-US" sz="2800" dirty="0"/>
          </a:p>
        </p:txBody>
      </p:sp>
      <p:pic>
        <p:nvPicPr>
          <p:cNvPr id="11" name="Picture 7" descr="DA2C6FFU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107660"/>
            <a:ext cx="2271786" cy="341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A2C6FFU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098675"/>
            <a:ext cx="22606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cdn.zenfolio.net/zf/img/nu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304800"/>
            <a:ext cx="1143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7659"/>
            <a:ext cx="2254896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12" y="2128031"/>
            <a:ext cx="2090453" cy="334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905000" y="6018703"/>
            <a:ext cx="6477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Reversible Condition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647453" y="5866303"/>
            <a:ext cx="1847169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Irreversible Damage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2950" y="549806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4-7 days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549697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2-4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5476599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14 days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43099" y="5496971"/>
            <a:ext cx="176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Host dependent</a:t>
            </a:r>
          </a:p>
        </p:txBody>
      </p:sp>
    </p:spTree>
    <p:extLst>
      <p:ext uri="{BB962C8B-B14F-4D97-AF65-F5344CB8AC3E}">
        <p14:creationId xmlns:p14="http://schemas.microsoft.com/office/powerpoint/2010/main" val="151445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898" y="1205472"/>
            <a:ext cx="3692525" cy="360857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Periodontitis </a:t>
            </a:r>
            <a:br>
              <a:rPr lang="en-US" dirty="0"/>
            </a:br>
            <a:r>
              <a:rPr lang="en-US" dirty="0"/>
              <a:t>Influence on </a:t>
            </a:r>
            <a:br>
              <a:rPr lang="en-US" dirty="0"/>
            </a:br>
            <a:r>
              <a:rPr lang="en-US" dirty="0"/>
              <a:t>CRP Levels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3627" y="277586"/>
            <a:ext cx="7857848" cy="434340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An elevated CRP indicates inflammation somewhere in the body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47.2% of adults aged </a:t>
            </a:r>
            <a:r>
              <a:rPr lang="en-US" sz="2400" u="sng" dirty="0">
                <a:solidFill>
                  <a:schemeClr val="tx1"/>
                </a:solidFill>
              </a:rPr>
              <a:t>&gt;</a:t>
            </a:r>
            <a:r>
              <a:rPr lang="en-US" sz="2400" dirty="0">
                <a:solidFill>
                  <a:schemeClr val="tx1"/>
                </a:solidFill>
              </a:rPr>
              <a:t>30 years have periodontal disease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70.1% of adults </a:t>
            </a:r>
            <a:r>
              <a:rPr lang="en-US" sz="2400" u="sng" dirty="0">
                <a:solidFill>
                  <a:schemeClr val="tx1"/>
                </a:solidFill>
              </a:rPr>
              <a:t>&gt;</a:t>
            </a:r>
            <a:r>
              <a:rPr lang="en-US" sz="2400" dirty="0">
                <a:solidFill>
                  <a:schemeClr val="tx1"/>
                </a:solidFill>
              </a:rPr>
              <a:t>65 years have PD </a:t>
            </a:r>
          </a:p>
          <a:p>
            <a:pPr marL="0" lvl="1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There’s a good chance inflammation is in the mouth.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CRP levels have been shown to be up to </a:t>
            </a: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 times higher in patients with periodontal disease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Periodontal treatment lowers CRP levels</a:t>
            </a:r>
          </a:p>
        </p:txBody>
      </p:sp>
      <p:pic>
        <p:nvPicPr>
          <p:cNvPr id="3076" name="Picture 4" descr="http://cdn.zenfolio.net/zf/img/nu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304800"/>
            <a:ext cx="1143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7279" y="6442502"/>
            <a:ext cx="3692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http://www.cdc.gov/oralhealth/periodontal_disease/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4B2ED-8912-AB48-8156-CF7B1D043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922" y="4377698"/>
            <a:ext cx="2551239" cy="2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4" y="1728129"/>
            <a:ext cx="3020752" cy="2519780"/>
          </a:xfrm>
        </p:spPr>
        <p:txBody>
          <a:bodyPr>
            <a:normAutofit/>
          </a:bodyPr>
          <a:lstStyle/>
          <a:p>
            <a:r>
              <a:rPr lang="en-US" dirty="0"/>
              <a:t>Schematic of Periodontal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3162" y="1584111"/>
            <a:ext cx="4317968" cy="434941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Periodontal pocket probe &gt; 5mm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Loss of ligament attachment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Loose and/or sensitive teeth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Receding gumline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Prompt systemic response,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elevates CRP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4.bp.blogspot.com/-T0gz50ZcqNc/TdkxmvmQ67I/AAAAAAAAADU/1x607qianKU/s1600/perio_disea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67" y="1728129"/>
            <a:ext cx="4892733" cy="36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3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58" y="2272553"/>
            <a:ext cx="3482563" cy="1596410"/>
          </a:xfrm>
        </p:spPr>
        <p:txBody>
          <a:bodyPr anchor="b">
            <a:normAutofit/>
          </a:bodyPr>
          <a:lstStyle/>
          <a:p>
            <a:r>
              <a:rPr lang="en-US" sz="4000" dirty="0"/>
              <a:t>Periodontal</a:t>
            </a:r>
            <a:br>
              <a:rPr lang="en-US" sz="4000" dirty="0"/>
            </a:br>
            <a:r>
              <a:rPr lang="en-US" sz="4000" dirty="0"/>
              <a:t>  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005" y="1786073"/>
            <a:ext cx="3382831" cy="3285854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sz="2400" dirty="0">
                <a:solidFill>
                  <a:schemeClr val="tx1"/>
                </a:solidFill>
              </a:rPr>
              <a:t>Causes loss of attachments around teeth </a:t>
            </a:r>
          </a:p>
          <a:p>
            <a:pPr>
              <a:spcBef>
                <a:spcPts val="1400"/>
              </a:spcBef>
            </a:pPr>
            <a:r>
              <a:rPr lang="en-US" sz="2400" dirty="0">
                <a:solidFill>
                  <a:schemeClr val="tx1"/>
                </a:solidFill>
              </a:rPr>
              <a:t>Increased mobility – crowding, tooth loss</a:t>
            </a:r>
          </a:p>
          <a:p>
            <a:pPr>
              <a:spcBef>
                <a:spcPts val="1400"/>
              </a:spcBef>
            </a:pPr>
            <a:r>
              <a:rPr lang="en-US" sz="2400" dirty="0">
                <a:solidFill>
                  <a:schemeClr val="tx1"/>
                </a:solidFill>
              </a:rPr>
              <a:t>Root caries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Form in softer exposed roots of the teeth not protected with enamel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Difficult to fill, often require extraction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r="15898" b="-1"/>
          <a:stretch/>
        </p:blipFill>
        <p:spPr bwMode="auto">
          <a:xfrm>
            <a:off x="7053550" y="934570"/>
            <a:ext cx="5003979" cy="498885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79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Cardiac Disease and Oral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45" y="2074689"/>
            <a:ext cx="2865190" cy="2537652"/>
          </a:xfrm>
        </p:spPr>
        <p:txBody>
          <a:bodyPr>
            <a:noAutofit/>
          </a:bodyPr>
          <a:lstStyle/>
          <a:p>
            <a:r>
              <a:rPr lang="en-US" sz="3200" u="sng" dirty="0"/>
              <a:t>Proposed</a:t>
            </a:r>
            <a:r>
              <a:rPr lang="en-US" sz="3200" dirty="0"/>
              <a:t> Mechanisms Linking PD and CVD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03" y="908670"/>
            <a:ext cx="6542842" cy="5040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8698" y="6176683"/>
            <a:ext cx="705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/>
              </a:rPr>
              <a:t> </a:t>
            </a:r>
            <a:r>
              <a:rPr lang="en-US" sz="800" dirty="0">
                <a:latin typeface="Arial"/>
              </a:rPr>
              <a:t>Karim El </a:t>
            </a:r>
            <a:r>
              <a:rPr lang="en-US" sz="800" dirty="0" err="1">
                <a:latin typeface="Arial"/>
              </a:rPr>
              <a:t>Kholy</a:t>
            </a:r>
            <a:r>
              <a:rPr lang="en-US" sz="800" dirty="0">
                <a:latin typeface="Arial"/>
              </a:rPr>
              <a:t>,  Robert J. Genco,  Thomas E. Van Dyke. (2015). </a:t>
            </a:r>
            <a:r>
              <a:rPr lang="en-US" sz="800" b="1" dirty="0">
                <a:latin typeface="Arial"/>
              </a:rPr>
              <a:t>Oral infections and cardiovascular disease</a:t>
            </a:r>
            <a:r>
              <a:rPr lang="en-US" sz="800" dirty="0">
                <a:latin typeface="Arial"/>
              </a:rPr>
              <a:t>, Volume 26, Issue 6, 2015, 315–321  http://</a:t>
            </a:r>
            <a:r>
              <a:rPr lang="en-US" sz="800" dirty="0" err="1">
                <a:latin typeface="Arial"/>
              </a:rPr>
              <a:t>dx.doi.org</a:t>
            </a:r>
            <a:r>
              <a:rPr lang="en-US" sz="800" dirty="0">
                <a:latin typeface="Arial"/>
              </a:rPr>
              <a:t>/10.1016/j.tem.2015.03.001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2175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052F-6A85-C24C-B918-BCC12ABA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Nothing to declare!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9378B-18B7-AC4F-B435-7712D2A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NEW MEXICO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B0398ED-077D-634C-9AE4-1B5796C1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16" y="980074"/>
            <a:ext cx="4496790" cy="53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BC8E906-5422-7443-A058-379BA136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054">
            <a:off x="4361530" y="290937"/>
            <a:ext cx="2368169" cy="24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71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62A8-2614-154F-9C76-39F83D0D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6" y="1533467"/>
            <a:ext cx="3255301" cy="3136504"/>
          </a:xfrm>
        </p:spPr>
        <p:txBody>
          <a:bodyPr>
            <a:normAutofit/>
          </a:bodyPr>
          <a:lstStyle/>
          <a:p>
            <a:r>
              <a:rPr lang="en-US" dirty="0"/>
              <a:t>Chronic Inflammatory Diseases and CV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521D-E03F-C342-A32C-6D082C21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364" y="374178"/>
            <a:ext cx="8148917" cy="61096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Jupiter trial – 1315 physicians and 26 countries with 11,001 males and 6,801 females</a:t>
            </a:r>
          </a:p>
          <a:p>
            <a:r>
              <a:rPr lang="en-US" dirty="0">
                <a:solidFill>
                  <a:schemeClr val="tx1"/>
                </a:solidFill>
              </a:rPr>
              <a:t>Would statin therapy reduce cardiac event rates among those with elevated high sensitivity C-reactive protein (</a:t>
            </a:r>
            <a:r>
              <a:rPr lang="en-US" dirty="0" err="1">
                <a:solidFill>
                  <a:schemeClr val="tx1"/>
                </a:solidFill>
              </a:rPr>
              <a:t>hsCRP</a:t>
            </a:r>
            <a:r>
              <a:rPr lang="en-US" dirty="0">
                <a:solidFill>
                  <a:schemeClr val="tx1"/>
                </a:solidFill>
              </a:rPr>
              <a:t>) &gt;2mg/L but low levels of LDL &lt;130mg/dL?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 Participants randomized to rosuvastatin 20mg or placebo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Study stopped early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54% reduction in 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48% reduction in stroke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46% reduction in all vascular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20% reduction in all cause mortality</a:t>
            </a:r>
          </a:p>
          <a:p>
            <a:pPr marL="0" lvl="5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lvl="5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Conclusion: atherothrombosis is a disorder of inflammation and hyperlipidemia</a:t>
            </a:r>
          </a:p>
        </p:txBody>
      </p:sp>
    </p:spTree>
    <p:extLst>
      <p:ext uri="{BB962C8B-B14F-4D97-AF65-F5344CB8AC3E}">
        <p14:creationId xmlns:p14="http://schemas.microsoft.com/office/powerpoint/2010/main" val="318174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F6F8-8A41-994E-86C4-F9D23FE1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know…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C93F6-2592-3443-BC5F-626EC3E82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479" y="864108"/>
            <a:ext cx="7816226" cy="512064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Periodontal disease is associated with atherosclerotic cardiovascular disease, including coronary heart disease, cerebrovascular disease, and peripheral arterial disease </a:t>
            </a:r>
          </a:p>
          <a:p>
            <a:r>
              <a:rPr lang="en-US" sz="2400" dirty="0">
                <a:solidFill>
                  <a:schemeClr val="tx1"/>
                </a:solidFill>
              </a:rPr>
              <a:t>Severe periodontitis increases RISK of cerebral Ischemia by 4.3 times higher than people with mild or no periodontitis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Common oral problems - Periodontal disease, dental caries, missing teeth </a:t>
            </a:r>
            <a:r>
              <a:rPr lang="en-US" sz="2400" b="1" dirty="0">
                <a:solidFill>
                  <a:schemeClr val="tx1"/>
                </a:solidFill>
              </a:rPr>
              <a:t>equal</a:t>
            </a:r>
            <a:r>
              <a:rPr lang="en-US" sz="2400" dirty="0">
                <a:solidFill>
                  <a:schemeClr val="tx1"/>
                </a:solidFill>
              </a:rPr>
              <a:t> cholesterol levels in predicting cardiac disease </a:t>
            </a:r>
          </a:p>
          <a:p>
            <a:r>
              <a:rPr lang="en-US" sz="1200" dirty="0"/>
              <a:t>Katz J, </a:t>
            </a:r>
            <a:r>
              <a:rPr lang="en-US" sz="1200" dirty="0" err="1"/>
              <a:t>Flugelman</a:t>
            </a:r>
            <a:r>
              <a:rPr lang="en-US" sz="1200" dirty="0"/>
              <a:t> MY, Goldberg A, Heft M (2002). Association between periodontal pockets and elevated cholesterol and low density lipoprotein cholesterol levels. J </a:t>
            </a:r>
            <a:r>
              <a:rPr lang="en-US" sz="1200" dirty="0" err="1"/>
              <a:t>Periodontol</a:t>
            </a:r>
            <a:r>
              <a:rPr lang="en-US" sz="1200" dirty="0"/>
              <a:t> 73:494–500.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49A99-64B1-B540-8EEE-8D273159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3084028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524000"/>
            <a:ext cx="2483224" cy="30748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Ongoing 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799" y="764281"/>
            <a:ext cx="8839200" cy="5329438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Are there unidentified mechanisms by which periodontal bacteria are transported to vascular sites?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Does inflammation influence the type of bacteria deposited in atherosclerotic plaques?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Does CVD influence the presence or progression of periodontal disease?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Does treatment of periodontal disease influence the occurrence of primary myocardial infarctions?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9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F698-ADD4-F14E-9584-D699977F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Managing Oral Disease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96249-1218-2649-BA5E-DDA56F3D5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Prevention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Brushing twice daily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Daily flossing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Dental hygiene every 3-6 months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Treatment Options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Chlorhexidine 12% rinse 30 seconds and spit BID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An antibiotic rinse to be used until seen by dentist/dental hygienist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Stop immediately if causes dark brown staining of teeth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Available on $4 list at many pharmacies</a:t>
            </a:r>
          </a:p>
          <a:p>
            <a:pPr marL="553212" lvl="2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solidFill>
                  <a:schemeClr val="tx1"/>
                </a:solidFill>
              </a:rPr>
              <a:t>Sodium Fluoride 1.1% toothpaste, use pea-sized amount BID</a:t>
            </a:r>
            <a:endParaRPr lang="en-US" sz="2200" dirty="0">
              <a:solidFill>
                <a:schemeClr val="tx1"/>
              </a:solidFill>
            </a:endParaRP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Added fluoride for exposed dental roots</a:t>
            </a:r>
          </a:p>
          <a:p>
            <a:pPr lvl="2"/>
            <a:endParaRPr lang="en-US" sz="11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Appointment with dentist or dental hygienist within 2-4 weeks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774F-18DA-E746-971A-494874FD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BBC1D-9C0C-5B49-AD09-AE0EFC790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935" y="492506"/>
            <a:ext cx="188382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9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28" y="1993317"/>
            <a:ext cx="2894635" cy="2264590"/>
          </a:xfrm>
        </p:spPr>
        <p:txBody>
          <a:bodyPr>
            <a:normAutofit/>
          </a:bodyPr>
          <a:lstStyle/>
          <a:p>
            <a:r>
              <a:rPr lang="en-US"/>
              <a:t>Clinical </a:t>
            </a:r>
            <a:br>
              <a:rPr lang="en-US"/>
            </a:br>
            <a:r>
              <a:rPr lang="en-US"/>
              <a:t>Practice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098" y="314093"/>
            <a:ext cx="7417293" cy="457199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Assess gingiva of patients with high CV risk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risk for patient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Potential for decreased cardiac risk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Refer to dental professionals for gingival disease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There is an association between CVD and PD;  however, no direct link can be made 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70" y="4257907"/>
            <a:ext cx="2163656" cy="23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1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3887-C36A-654D-B7C6-D5FAAC30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ctr">
            <a:normAutofit/>
          </a:bodyPr>
          <a:lstStyle/>
          <a:p>
            <a:r>
              <a:rPr lang="en-US" dirty="0"/>
              <a:t>Dental Resources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2FCB9CD-B4EC-914A-92C8-8E3D480F5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4160">
            <a:off x="3772071" y="2062769"/>
            <a:ext cx="3474720" cy="248442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9FB35-0D0C-534C-B1D2-67A8BDBC5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76566" y="1261736"/>
            <a:ext cx="4262716" cy="46011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FQHC settings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Dental Schools and Residencies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Dental Hygiene schools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Local Dentists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F782A-EDC2-3440-AF02-B751514C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0242" y="6356350"/>
            <a:ext cx="59115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798926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BB35-0E70-AB42-B698-5638717A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FCB9-E1B7-7844-92A7-72789773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67" y="1032562"/>
            <a:ext cx="8042919" cy="5688913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Batty, G. D., Jung, K. J., </a:t>
            </a:r>
            <a:r>
              <a:rPr lang="en-US" sz="1600" dirty="0" err="1">
                <a:solidFill>
                  <a:schemeClr val="tx1"/>
                </a:solidFill>
              </a:rPr>
              <a:t>Mok</a:t>
            </a:r>
            <a:r>
              <a:rPr lang="en-US" sz="1600" dirty="0">
                <a:solidFill>
                  <a:schemeClr val="tx1"/>
                </a:solidFill>
              </a:rPr>
              <a:t>, Y., Lee, S. J., Back, J. H., Lee, S., &amp; </a:t>
            </a:r>
            <a:r>
              <a:rPr lang="en-US" sz="1600" dirty="0" err="1">
                <a:solidFill>
                  <a:schemeClr val="tx1"/>
                </a:solidFill>
              </a:rPr>
              <a:t>Jee</a:t>
            </a:r>
            <a:r>
              <a:rPr lang="en-US" sz="1600" dirty="0">
                <a:solidFill>
                  <a:schemeClr val="tx1"/>
                </a:solidFill>
              </a:rPr>
              <a:t>, S. H. (2018). Oral health and later coronary heart disease: cohort study of one million people. </a:t>
            </a:r>
            <a:r>
              <a:rPr lang="en-US" sz="1600" i="1" dirty="0">
                <a:solidFill>
                  <a:schemeClr val="tx1"/>
                </a:solidFill>
              </a:rPr>
              <a:t>European journal of preventive cardiology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25</a:t>
            </a:r>
            <a:r>
              <a:rPr lang="en-US" sz="1600" dirty="0">
                <a:solidFill>
                  <a:schemeClr val="tx1"/>
                </a:solidFill>
              </a:rPr>
              <a:t>(6), 598-605.</a:t>
            </a:r>
          </a:p>
          <a:p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D'Aiuto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F.,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Gkranias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N.,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Bhowruth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D., Khan, T.,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Orlandi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Suvan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J., ... &amp; Mellor, T. (2018). Systemic effects of periodontitis treatment in patients with type 2 diabetes: a 12 month, single-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investigator-masked,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randomised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trial.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lancet Diabetes &amp; endocrinology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(12), 954-965.</a:t>
            </a:r>
          </a:p>
          <a:p>
            <a:r>
              <a:rPr lang="en-US" sz="1600" dirty="0">
                <a:solidFill>
                  <a:schemeClr val="tx1"/>
                </a:solidFill>
              </a:rPr>
              <a:t>Dietrich, T., Webb, I., Stenhouse, L., </a:t>
            </a:r>
            <a:r>
              <a:rPr lang="en-US" sz="1600" dirty="0" err="1">
                <a:solidFill>
                  <a:schemeClr val="tx1"/>
                </a:solidFill>
              </a:rPr>
              <a:t>Pattni</a:t>
            </a:r>
            <a:r>
              <a:rPr lang="en-US" sz="1600" dirty="0">
                <a:solidFill>
                  <a:schemeClr val="tx1"/>
                </a:solidFill>
              </a:rPr>
              <a:t>, A., Ready, D., </a:t>
            </a:r>
            <a:r>
              <a:rPr lang="en-US" sz="1600" dirty="0" err="1">
                <a:solidFill>
                  <a:schemeClr val="tx1"/>
                </a:solidFill>
              </a:rPr>
              <a:t>Wanyonyi</a:t>
            </a:r>
            <a:r>
              <a:rPr lang="en-US" sz="1600" dirty="0">
                <a:solidFill>
                  <a:schemeClr val="tx1"/>
                </a:solidFill>
              </a:rPr>
              <a:t>, K. L., ... &amp; Gallagher, J. E. (2017). Evidence summary: the relationship between oral and cardiovascular disease. </a:t>
            </a:r>
            <a:r>
              <a:rPr lang="en-US" sz="1600" i="1" dirty="0">
                <a:solidFill>
                  <a:schemeClr val="tx1"/>
                </a:solidFill>
              </a:rPr>
              <a:t>British Dental Journal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222</a:t>
            </a:r>
            <a:r>
              <a:rPr lang="en-US" sz="1600" dirty="0">
                <a:solidFill>
                  <a:schemeClr val="tx1"/>
                </a:solidFill>
              </a:rPr>
              <a:t>(5), 381-385.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Eke, P. I., Thornton-Evans, G. O., Wei, L.,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Borgnakke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W. S., Dye, B. A., &amp; Genco, R. J. (2018). Periodontitis in US adults: National health and nutrition examination survey 2009-2014. 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Journal of the American Dental Association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149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(7), 576-588.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Gianos</a:t>
            </a:r>
            <a:r>
              <a:rPr lang="en-US" sz="1600" dirty="0">
                <a:solidFill>
                  <a:schemeClr val="tx1"/>
                </a:solidFill>
              </a:rPr>
              <a:t>, E., Jackson, E. A., Tejpal, A., </a:t>
            </a:r>
            <a:r>
              <a:rPr lang="en-US" sz="1600" dirty="0" err="1">
                <a:solidFill>
                  <a:schemeClr val="tx1"/>
                </a:solidFill>
              </a:rPr>
              <a:t>Aspry</a:t>
            </a:r>
            <a:r>
              <a:rPr lang="en-US" sz="1600" dirty="0">
                <a:solidFill>
                  <a:schemeClr val="tx1"/>
                </a:solidFill>
              </a:rPr>
              <a:t>, K., O'Keefe, J., Aggarwal, M., ... &amp; Fleisher, K. E. (2021). Oral health and atherosclerotic cardiovascular disease: A review. </a:t>
            </a:r>
            <a:r>
              <a:rPr lang="en-US" sz="1600" i="1" dirty="0">
                <a:solidFill>
                  <a:schemeClr val="tx1"/>
                </a:solidFill>
              </a:rPr>
              <a:t>American Journal of Preventive Cardiology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7</a:t>
            </a:r>
            <a:r>
              <a:rPr lang="en-US" sz="1600" dirty="0">
                <a:solidFill>
                  <a:schemeClr val="tx1"/>
                </a:solidFill>
              </a:rPr>
              <a:t>, 100179.</a:t>
            </a:r>
          </a:p>
          <a:p>
            <a:r>
              <a:rPr lang="en-US" sz="1600" dirty="0">
                <a:solidFill>
                  <a:schemeClr val="tx1"/>
                </a:solidFill>
              </a:rPr>
              <a:t>Jain, S., Jain, K., &amp; </a:t>
            </a:r>
            <a:r>
              <a:rPr lang="en-US" sz="1600" dirty="0" err="1">
                <a:solidFill>
                  <a:schemeClr val="tx1"/>
                </a:solidFill>
              </a:rPr>
              <a:t>Patthi</a:t>
            </a:r>
            <a:r>
              <a:rPr lang="en-US" sz="1600" dirty="0">
                <a:solidFill>
                  <a:schemeClr val="tx1"/>
                </a:solidFill>
              </a:rPr>
              <a:t>, B. (2019). Hemodialysis and Oral Health. In </a:t>
            </a:r>
            <a:r>
              <a:rPr lang="en-US" sz="1600" i="1" dirty="0">
                <a:solidFill>
                  <a:schemeClr val="tx1"/>
                </a:solidFill>
              </a:rPr>
              <a:t>Renal Diseases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IntechOpen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Karim El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Kholy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Robert J. Genco,  Thomas E. Van Dyke. (2015). Oral infections and cardiovascular disease, Volume 26, Issue 6, 2015, 315–321  </a:t>
            </a:r>
            <a:r>
              <a:rPr lang="en-US" sz="1600" dirty="0">
                <a:solidFill>
                  <a:srgbClr val="008A8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http://dx.doi.org/10.1016/j.tem.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2015.03.001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Katz J,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Flugelman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MY, Goldberg A, Heft M (2002). Association between periodontal pockets and elevated cholesterol and low density lipoprotein cholesterol levels. J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Periodontol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73:494–500.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Institutes of Health. Oral Health in America: Advances and Challenges. Bethesda, MD: US Department of Health and Human Services, National Institutes of Health, National Institute of Dental and Craniofacial Research, 2021. 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Ridker</a:t>
            </a:r>
            <a:r>
              <a:rPr lang="en-US" sz="1600" dirty="0">
                <a:solidFill>
                  <a:schemeClr val="tx1"/>
                </a:solidFill>
              </a:rPr>
              <a:t>, P. M. (2009). The JUPITER trial: results, controversies, and implications for prevention. </a:t>
            </a:r>
            <a:r>
              <a:rPr lang="en-US" sz="1600" i="1" dirty="0">
                <a:solidFill>
                  <a:schemeClr val="tx1"/>
                </a:solidFill>
              </a:rPr>
              <a:t>Circulation: Cardiovascular Quality and Outcomes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(3), 279-285.</a:t>
            </a: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AC57D-F23B-994C-9F70-51B54813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330580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E73B-8D59-2A48-8A9C-300CA1E7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75108-993E-7945-BE3B-856529673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Demonstrate association between oral health and cardiac disease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Recommend preventive oral care measures to limit cardiac events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9C1D2-CAEC-694F-A3AC-8324F6EF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190806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E135-2E97-3941-BBD4-5AF30734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Oral – Systemic </a:t>
            </a:r>
            <a:br>
              <a:rPr lang="en-US" dirty="0"/>
            </a:br>
            <a:r>
              <a:rPr lang="en-US" dirty="0"/>
              <a:t>Connection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B645D-0577-2541-9E89-98A4B65A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3F2DCDA-9222-E448-A010-7CFE97AD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6" y="0"/>
            <a:ext cx="812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4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6FEF-32B3-8F46-8EC8-74E6ECF2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direct connection between the mouth and cardiac disease?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D4D0-C5EC-FF48-B014-F4A8B044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54164"/>
            <a:ext cx="7315200" cy="598474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Periodontitis and cardiac disease are multifactorial 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Proposed Theories for Connection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Bacteria causing periodontitis are found in coronary artery plaque. Does this bacteria damage intimal surface of cardiac vessels causing inflammation?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Does the inflammation from periodontal disease set result in an inflammatory cascade causing vascular damage?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Is there a third factor like smoking that is a risk factor for both periodontal and cardiac disease?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https://</a:t>
            </a:r>
            <a:r>
              <a:rPr lang="en-US" sz="1200" dirty="0" err="1">
                <a:solidFill>
                  <a:schemeClr val="tx1"/>
                </a:solidFill>
              </a:rPr>
              <a:t>www.health.harvard.edu</a:t>
            </a:r>
            <a:r>
              <a:rPr lang="en-US" sz="1200" dirty="0">
                <a:solidFill>
                  <a:schemeClr val="tx1"/>
                </a:solidFill>
              </a:rPr>
              <a:t>/diseases-and-conditions/gum-disease-and-the-connection-to-heart-disease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7B988-BB60-5843-B1E5-E9215D1D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305510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804" y="286924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VILLAIN: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Periodontitis  </a:t>
            </a:r>
            <a:b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AKA </a:t>
            </a:r>
            <a:b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Gum Disease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686" y="6184198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gram negative, anaerobic, non-motile,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asaccharolytic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F8280-62E8-6648-8F4F-B01F77609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169" y="3687484"/>
            <a:ext cx="3614195" cy="2325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508DE0-6385-5840-A2DC-C61C54A192F6}"/>
              </a:ext>
            </a:extLst>
          </p:cNvPr>
          <p:cNvSpPr txBox="1"/>
          <p:nvPr/>
        </p:nvSpPr>
        <p:spPr>
          <a:xfrm>
            <a:off x="138897" y="3024336"/>
            <a:ext cx="3319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Porphyromonas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Gingivalis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189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418" y="660206"/>
            <a:ext cx="7558885" cy="800100"/>
          </a:xfrm>
        </p:spPr>
        <p:txBody>
          <a:bodyPr>
            <a:noAutofit/>
          </a:bodyPr>
          <a:lstStyle/>
          <a:p>
            <a:r>
              <a:rPr lang="en-US" sz="4000" dirty="0"/>
              <a:t>Prevalence of Periodontal Disease (PD)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551" y="2632945"/>
            <a:ext cx="6908006" cy="370998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CDC reports adults with periodontitis</a:t>
            </a:r>
          </a:p>
          <a:p>
            <a:pPr marL="800100" lvl="1" indent="-342900"/>
            <a:r>
              <a:rPr lang="en-US" sz="28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47.2% of adults 30 years and older</a:t>
            </a:r>
          </a:p>
          <a:p>
            <a:pPr marL="1257300" lvl="2" indent="-342900"/>
            <a:r>
              <a:rPr lang="en-US" sz="2200" dirty="0">
                <a:solidFill>
                  <a:schemeClr val="tx1"/>
                </a:solidFill>
              </a:rPr>
              <a:t>34.4% Nonsevere PD</a:t>
            </a:r>
          </a:p>
          <a:p>
            <a:pPr marL="1257300" lvl="2" indent="-342900"/>
            <a:r>
              <a:rPr lang="en-US" sz="2200" dirty="0">
                <a:solidFill>
                  <a:schemeClr val="tx1"/>
                </a:solidFill>
              </a:rPr>
              <a:t>8.5% Severe PD</a:t>
            </a:r>
          </a:p>
          <a:p>
            <a:pPr marL="800100" lvl="1" indent="-342900"/>
            <a:r>
              <a:rPr lang="en-US" sz="2400" dirty="0">
                <a:solidFill>
                  <a:schemeClr val="tx1"/>
                </a:solidFill>
              </a:rPr>
              <a:t>70.1% of adults 65 years and older</a:t>
            </a:r>
          </a:p>
          <a:p>
            <a:pPr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More common in men than women</a:t>
            </a:r>
          </a:p>
          <a:p>
            <a:pPr>
              <a:buFont typeface="Wingdings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Highest prevalence in: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People with less than high school education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Current smokers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African American population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sz="2800" dirty="0"/>
          </a:p>
          <a:p>
            <a:pPr>
              <a:buFont typeface="Wingdings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43" y="2402166"/>
            <a:ext cx="4539993" cy="2495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3697" y="6121788"/>
            <a:ext cx="10724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Eke, P. I., Thornton-Evans, G. O., Wei, L., </a:t>
            </a:r>
            <a:r>
              <a:rPr lang="en-US" sz="1200" dirty="0" err="1"/>
              <a:t>Borgnakke</a:t>
            </a:r>
            <a:r>
              <a:rPr lang="en-US" sz="1200" dirty="0"/>
              <a:t>, W. S., Dye, B. A., &amp; Genco, R. J. (2018). Periodontitis in US adults: National health and nutrition examination survey 2009-2014. </a:t>
            </a:r>
            <a:r>
              <a:rPr lang="en-US" sz="1200" i="1" dirty="0"/>
              <a:t>The Journal of the American Dental Association</a:t>
            </a:r>
            <a:r>
              <a:rPr lang="en-US" sz="1200" dirty="0"/>
              <a:t>, </a:t>
            </a:r>
            <a:r>
              <a:rPr lang="en-US" sz="1200" i="1" dirty="0"/>
              <a:t>149</a:t>
            </a:r>
            <a:r>
              <a:rPr lang="en-US" sz="1200" dirty="0"/>
              <a:t>(7), 576-588.</a:t>
            </a:r>
          </a:p>
        </p:txBody>
      </p:sp>
    </p:spTree>
    <p:extLst>
      <p:ext uri="{BB962C8B-B14F-4D97-AF65-F5344CB8AC3E}">
        <p14:creationId xmlns:p14="http://schemas.microsoft.com/office/powerpoint/2010/main" val="16676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57" y="457201"/>
            <a:ext cx="8191863" cy="18326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Gum Disease</a:t>
            </a:r>
            <a:b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Progression from Gingivitis to Periodontitis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5" y="2753810"/>
            <a:ext cx="10792570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9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7" y="1957399"/>
            <a:ext cx="3214290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Gingivitis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0" y="1016143"/>
            <a:ext cx="4371758" cy="5054947"/>
          </a:xfrm>
        </p:spPr>
        <p:txBody>
          <a:bodyPr>
            <a:normAutofit/>
          </a:bodyPr>
          <a:lstStyle/>
          <a:p>
            <a:pPr lvl="1"/>
            <a:endParaRPr lang="en-US" sz="2200" dirty="0"/>
          </a:p>
          <a:p>
            <a:r>
              <a:rPr lang="en-US" sz="2800" dirty="0">
                <a:solidFill>
                  <a:schemeClr val="tx1"/>
                </a:solidFill>
              </a:rPr>
              <a:t>More common in people: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Who don’t brush teeth daily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Have diabetes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Who are pregnant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Use street drugs regularly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On medication for seizures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Use calcium channel blockers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84809-61D9-024F-81B8-FE2A19267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4" r="-2" b="6699"/>
          <a:stretch/>
        </p:blipFill>
        <p:spPr>
          <a:xfrm>
            <a:off x="7755038" y="1539433"/>
            <a:ext cx="4315464" cy="430242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783663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007A86"/>
      </a:accent2>
      <a:accent3>
        <a:srgbClr val="8A387C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Brand Template 2" id="{48E523CA-23F5-3842-B2D7-3DEA375961FB}" vid="{67298633-5511-264A-BCA1-5E8A5BDA207D}"/>
    </a:ext>
  </a:extLst>
</a:theme>
</file>

<file path=ppt/theme/theme2.xml><?xml version="1.0" encoding="utf-8"?>
<a:theme xmlns:a="http://schemas.openxmlformats.org/drawingml/2006/main" name="1_Frame">
  <a:themeElements>
    <a:clrScheme name="Custom 1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007A86"/>
      </a:accent2>
      <a:accent3>
        <a:srgbClr val="8A387C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Brand Template 2" id="{48E523CA-23F5-3842-B2D7-3DEA375961FB}" vid="{591BAE13-F8A8-E546-A021-F2CFD15036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UNMPresentationGotham</Template>
  <TotalTime>11428</TotalTime>
  <Words>1726</Words>
  <Application>Microsoft Macintosh PowerPoint</Application>
  <PresentationFormat>Widescreen</PresentationFormat>
  <Paragraphs>211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Corbel</vt:lpstr>
      <vt:lpstr>Courier New</vt:lpstr>
      <vt:lpstr>Gotham</vt:lpstr>
      <vt:lpstr>Gotham Book</vt:lpstr>
      <vt:lpstr>Wingdings</vt:lpstr>
      <vt:lpstr>Wingdings 2</vt:lpstr>
      <vt:lpstr>Frame</vt:lpstr>
      <vt:lpstr>1_Frame</vt:lpstr>
      <vt:lpstr>What does the mouth have to do with heart health?</vt:lpstr>
      <vt:lpstr>Nothing to declare!</vt:lpstr>
      <vt:lpstr>Objectives</vt:lpstr>
      <vt:lpstr>The Oral – Systemic  Connection</vt:lpstr>
      <vt:lpstr>Is there a direct connection between the mouth and cardiac disease?</vt:lpstr>
      <vt:lpstr>The VILLAIN: Periodontitis   AKA  Gum Disease</vt:lpstr>
      <vt:lpstr>Prevalence of Periodontal Disease (PD)</vt:lpstr>
      <vt:lpstr>Gum Disease  Progression from Gingivitis to Periodontitis</vt:lpstr>
      <vt:lpstr>Gingivitis Causes</vt:lpstr>
      <vt:lpstr>Gingivitis    Clinical Signs</vt:lpstr>
      <vt:lpstr>Biofilm (Plaque) Development</vt:lpstr>
      <vt:lpstr>Biofilm Structure</vt:lpstr>
      <vt:lpstr>Review of Periodontal Anatomy</vt:lpstr>
      <vt:lpstr>Periodontal Pocket Inflammation- A possible connection between  Periodontal Disease and Cardiac Disease </vt:lpstr>
      <vt:lpstr>Periodontitis  Influence on  CRP Levels</vt:lpstr>
      <vt:lpstr>Schematic of Periodontal Disease</vt:lpstr>
      <vt:lpstr>Periodontal    Disease </vt:lpstr>
      <vt:lpstr>Cardiac Disease and Oral Health</vt:lpstr>
      <vt:lpstr>Proposed Mechanisms Linking PD and CVD</vt:lpstr>
      <vt:lpstr>Chronic Inflammatory Diseases and CV Events</vt:lpstr>
      <vt:lpstr>What we do know…</vt:lpstr>
      <vt:lpstr>Ongoing Research Questions</vt:lpstr>
      <vt:lpstr>  Managing Oral Disease   </vt:lpstr>
      <vt:lpstr>Clinical  Practice Note</vt:lpstr>
      <vt:lpstr>Dental Resources</vt:lpstr>
      <vt:lpstr>References</vt:lpstr>
    </vt:vector>
  </TitlesOfParts>
  <Company>UNM 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UNM HSC</dc:creator>
  <cp:lastModifiedBy>Christine M Cogil</cp:lastModifiedBy>
  <cp:revision>22</cp:revision>
  <cp:lastPrinted>2017-06-02T23:26:31Z</cp:lastPrinted>
  <dcterms:created xsi:type="dcterms:W3CDTF">2017-11-29T23:31:27Z</dcterms:created>
  <dcterms:modified xsi:type="dcterms:W3CDTF">2022-02-18T21:06:09Z</dcterms:modified>
</cp:coreProperties>
</file>